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7"/>
  </p:notesMasterIdLst>
  <p:sldIdLst>
    <p:sldId id="362" r:id="rId2"/>
    <p:sldId id="363" r:id="rId3"/>
    <p:sldId id="379" r:id="rId4"/>
    <p:sldId id="380" r:id="rId5"/>
    <p:sldId id="381" r:id="rId6"/>
    <p:sldId id="382" r:id="rId7"/>
    <p:sldId id="383" r:id="rId8"/>
    <p:sldId id="364" r:id="rId9"/>
    <p:sldId id="365" r:id="rId10"/>
    <p:sldId id="367" r:id="rId11"/>
    <p:sldId id="368" r:id="rId12"/>
    <p:sldId id="369" r:id="rId13"/>
    <p:sldId id="370" r:id="rId14"/>
    <p:sldId id="361" r:id="rId15"/>
    <p:sldId id="385" r:id="rId16"/>
    <p:sldId id="386" r:id="rId17"/>
    <p:sldId id="387" r:id="rId18"/>
    <p:sldId id="388" r:id="rId19"/>
    <p:sldId id="389" r:id="rId20"/>
    <p:sldId id="390" r:id="rId21"/>
    <p:sldId id="391" r:id="rId22"/>
    <p:sldId id="396" r:id="rId23"/>
    <p:sldId id="392" r:id="rId24"/>
    <p:sldId id="352" r:id="rId25"/>
    <p:sldId id="350" r:id="rId26"/>
    <p:sldId id="393" r:id="rId27"/>
    <p:sldId id="394" r:id="rId28"/>
    <p:sldId id="356" r:id="rId29"/>
    <p:sldId id="359" r:id="rId30"/>
    <p:sldId id="377" r:id="rId31"/>
    <p:sldId id="371" r:id="rId32"/>
    <p:sldId id="372" r:id="rId33"/>
    <p:sldId id="375" r:id="rId34"/>
    <p:sldId id="376" r:id="rId35"/>
    <p:sldId id="378" r:id="rId36"/>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5883" autoAdjust="0"/>
  </p:normalViewPr>
  <p:slideViewPr>
    <p:cSldViewPr>
      <p:cViewPr>
        <p:scale>
          <a:sx n="100" d="100"/>
          <a:sy n="100" d="100"/>
        </p:scale>
        <p:origin x="-69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01/07/2015</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11</a:t>
            </a:fld>
            <a:endParaRPr lang="en-GB"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13</a:t>
            </a:fld>
            <a:endParaRPr lang="en-GB"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14</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400" dirty="0" smtClean="0">
                <a:solidFill>
                  <a:schemeClr val="accent6"/>
                </a:solidFill>
                <a:ea typeface="ＭＳ Ｐゴシック" pitchFamily="34" charset="-128"/>
                <a:cs typeface="Arial" charset="0"/>
              </a:rPr>
              <a:t>We looked a bit at the drivers for data sharing earlier but it is important to stress the potential benefits to be </a:t>
            </a:r>
            <a:r>
              <a:rPr lang="en-US" sz="2400" dirty="0" err="1" smtClean="0">
                <a:solidFill>
                  <a:schemeClr val="accent6"/>
                </a:solidFill>
                <a:ea typeface="ＭＳ Ｐゴシック" pitchFamily="34" charset="-128"/>
                <a:cs typeface="Arial" charset="0"/>
              </a:rPr>
              <a:t>realised</a:t>
            </a:r>
            <a:r>
              <a:rPr lang="en-US" sz="2400" baseline="0" dirty="0" smtClean="0">
                <a:solidFill>
                  <a:schemeClr val="accent6"/>
                </a:solidFill>
                <a:ea typeface="ＭＳ Ｐゴシック" pitchFamily="34" charset="-128"/>
                <a:cs typeface="Arial" charset="0"/>
              </a:rPr>
              <a:t> as well. </a:t>
            </a:r>
            <a:r>
              <a:rPr lang="en-US" sz="2400" dirty="0" smtClean="0">
                <a:solidFill>
                  <a:schemeClr val="accent6"/>
                </a:solidFill>
                <a:ea typeface="ＭＳ Ｐゴシック" pitchFamily="34" charset="-128"/>
                <a:cs typeface="Arial" charset="0"/>
              </a:rPr>
              <a:t> </a:t>
            </a:r>
          </a:p>
          <a:p>
            <a:pPr>
              <a:buNone/>
            </a:pPr>
            <a:endParaRPr lang="en-US" sz="2400" dirty="0" smtClean="0">
              <a:solidFill>
                <a:schemeClr val="accent6"/>
              </a:solidFill>
              <a:ea typeface="ＭＳ Ｐゴシック" pitchFamily="34" charset="-128"/>
              <a:cs typeface="Arial" charset="0"/>
            </a:endParaRPr>
          </a:p>
          <a:p>
            <a:pPr>
              <a:buNone/>
            </a:pPr>
            <a:endParaRPr lang="en-US" sz="2400" dirty="0" smtClean="0">
              <a:solidFill>
                <a:schemeClr val="accent6"/>
              </a:solidFill>
              <a:ea typeface="ＭＳ Ｐゴシック" pitchFamily="34" charset="-128"/>
              <a:cs typeface="Arial" charset="0"/>
            </a:endParaRPr>
          </a:p>
          <a:p>
            <a:pPr>
              <a:buNone/>
            </a:pPr>
            <a:r>
              <a:rPr lang="en-US" sz="2400" dirty="0" smtClean="0">
                <a:solidFill>
                  <a:schemeClr val="accent6"/>
                </a:solidFill>
                <a:ea typeface="ＭＳ Ｐゴシック" pitchFamily="34" charset="-128"/>
                <a:cs typeface="Arial" charset="0"/>
              </a:rPr>
              <a:t>Duplication – some funders want evidence in</a:t>
            </a:r>
            <a:r>
              <a:rPr lang="en-US" sz="2400" baseline="0" dirty="0" smtClean="0">
                <a:solidFill>
                  <a:schemeClr val="accent6"/>
                </a:solidFill>
                <a:ea typeface="ＭＳ Ｐゴシック" pitchFamily="34" charset="-128"/>
                <a:cs typeface="Arial" charset="0"/>
              </a:rPr>
              <a:t> applications that researchers are not re-collecting data that already exists. At a minimum, it is a good idea to at check and funder sponsored data </a:t>
            </a:r>
            <a:r>
              <a:rPr lang="en-US" sz="2400" baseline="0" dirty="0" err="1" smtClean="0">
                <a:solidFill>
                  <a:schemeClr val="accent6"/>
                </a:solidFill>
                <a:ea typeface="ＭＳ Ｐゴシック" pitchFamily="34" charset="-128"/>
                <a:cs typeface="Arial" charset="0"/>
              </a:rPr>
              <a:t>centre</a:t>
            </a:r>
            <a:r>
              <a:rPr lang="en-US" sz="2400" baseline="0" dirty="0" smtClean="0">
                <a:solidFill>
                  <a:schemeClr val="accent6"/>
                </a:solidFill>
                <a:ea typeface="ＭＳ Ｐゴシック" pitchFamily="34" charset="-128"/>
                <a:cs typeface="Arial" charset="0"/>
              </a:rPr>
              <a:t> to see if the research proposed has already been carried out. If so, the researcher will need to justify why the data needs to be collected again (quality, scope </a:t>
            </a:r>
            <a:r>
              <a:rPr lang="en-US" sz="2400" baseline="0" dirty="0" err="1" smtClean="0">
                <a:solidFill>
                  <a:schemeClr val="accent6"/>
                </a:solidFill>
                <a:ea typeface="ＭＳ Ｐゴシック" pitchFamily="34" charset="-128"/>
                <a:cs typeface="Arial" charset="0"/>
              </a:rPr>
              <a:t>etc</a:t>
            </a:r>
            <a:r>
              <a:rPr lang="en-US" sz="2400" baseline="0" dirty="0" smtClean="0">
                <a:solidFill>
                  <a:schemeClr val="accent6"/>
                </a:solidFill>
                <a:ea typeface="ＭＳ Ｐゴシック" pitchFamily="34" charset="-128"/>
                <a:cs typeface="Arial" charset="0"/>
              </a:rPr>
              <a:t>). </a:t>
            </a:r>
            <a:endParaRPr lang="en-US" sz="2400" dirty="0" smtClean="0">
              <a:solidFill>
                <a:schemeClr val="accent6"/>
              </a:solidFill>
              <a:ea typeface="ＭＳ Ｐゴシック" pitchFamily="34" charset="-128"/>
              <a:cs typeface="Arial" charset="0"/>
            </a:endParaRPr>
          </a:p>
          <a:p>
            <a:pPr>
              <a:buNone/>
            </a:pPr>
            <a:endParaRPr lang="en-GB" sz="2000" dirty="0" smtClean="0">
              <a:cs typeface="Times New Roman" pitchFamily="18" charset="0"/>
            </a:endParaRPr>
          </a:p>
          <a:p>
            <a:pPr>
              <a:buNone/>
            </a:pPr>
            <a:r>
              <a:rPr lang="en-GB" sz="2000" dirty="0" smtClean="0">
                <a:cs typeface="Times New Roman" pitchFamily="18" charset="0"/>
              </a:rPr>
              <a:t>Integrity – RDM is just part of good research practice. Worrying statistics recently about the low number of published research that is </a:t>
            </a:r>
            <a:r>
              <a:rPr lang="en-GB" sz="2000" dirty="0" err="1" smtClean="0">
                <a:cs typeface="Times New Roman" pitchFamily="18" charset="0"/>
              </a:rPr>
              <a:t>reproducable</a:t>
            </a:r>
            <a:r>
              <a:rPr lang="en-GB" sz="2000" dirty="0" smtClean="0">
                <a:cs typeface="Times New Roman" pitchFamily="18" charset="0"/>
              </a:rPr>
              <a:t>. Most HEIs keen to improve</a:t>
            </a:r>
            <a:r>
              <a:rPr lang="en-GB" sz="2000" baseline="0" dirty="0" smtClean="0">
                <a:cs typeface="Times New Roman" pitchFamily="18" charset="0"/>
              </a:rPr>
              <a:t> research integrity. </a:t>
            </a:r>
            <a:endParaRPr lang="en-GB" sz="2000" dirty="0" smtClean="0">
              <a:cs typeface="Times New Roman" pitchFamily="18" charset="0"/>
            </a:endParaRPr>
          </a:p>
          <a:p>
            <a:pPr>
              <a:buNone/>
            </a:pPr>
            <a:endParaRPr lang="en-GB" sz="2000" dirty="0" smtClean="0">
              <a:cs typeface="Times New Roman" pitchFamily="18" charset="0"/>
            </a:endParaRPr>
          </a:p>
          <a:p>
            <a:pPr>
              <a:buNone/>
            </a:pPr>
            <a:r>
              <a:rPr lang="en-GB" sz="2000" dirty="0" smtClean="0">
                <a:cs typeface="Times New Roman" pitchFamily="18" charset="0"/>
              </a:rPr>
              <a:t>Collaborative opportunities</a:t>
            </a:r>
            <a:r>
              <a:rPr lang="en-GB" sz="2000" baseline="0" dirty="0" smtClean="0">
                <a:cs typeface="Times New Roman" pitchFamily="18" charset="0"/>
              </a:rPr>
              <a:t> – by making research outputs more visible and understandable to those outside their discipline, researchers may find that they are invited into more interdisciplinary proposals. HEIs and funders very keen on </a:t>
            </a:r>
            <a:r>
              <a:rPr lang="en-GB" sz="2000" baseline="0" dirty="0" err="1" smtClean="0">
                <a:cs typeface="Times New Roman" pitchFamily="18" charset="0"/>
              </a:rPr>
              <a:t>interdisciplinarity</a:t>
            </a:r>
            <a:r>
              <a:rPr lang="en-GB" sz="2000" baseline="0" dirty="0" smtClean="0">
                <a:cs typeface="Times New Roman" pitchFamily="18" charset="0"/>
              </a:rPr>
              <a:t>. </a:t>
            </a:r>
            <a:endParaRPr lang="en-GB" sz="2000" dirty="0" smtClean="0">
              <a:cs typeface="Times New Roman" pitchFamily="18" charset="0"/>
            </a:endParaRPr>
          </a:p>
          <a:p>
            <a:pPr>
              <a:buNone/>
            </a:pPr>
            <a:endParaRPr lang="en-GB" sz="2000" dirty="0" smtClean="0">
              <a:cs typeface="Times New Roman" pitchFamily="18" charset="0"/>
            </a:endParaRPr>
          </a:p>
          <a:p>
            <a:pPr>
              <a:buNone/>
            </a:pPr>
            <a:r>
              <a:rPr lang="en-GB" sz="2000" dirty="0" smtClean="0">
                <a:cs typeface="Times New Roman" pitchFamily="18" charset="0"/>
              </a:rPr>
              <a:t>More citations – recent studies</a:t>
            </a:r>
            <a:r>
              <a:rPr lang="en-GB" sz="2000" baseline="0" dirty="0" smtClean="0">
                <a:cs typeface="Times New Roman" pitchFamily="18" charset="0"/>
              </a:rPr>
              <a:t> have revealed anywhere between a </a:t>
            </a:r>
            <a:r>
              <a:rPr lang="en-GB" sz="2000" dirty="0" smtClean="0">
                <a:cs typeface="Times New Roman" pitchFamily="18" charset="0"/>
              </a:rPr>
              <a:t>9-30% increase in citations for those who make their data available along with their publications. As seen</a:t>
            </a:r>
            <a:r>
              <a:rPr lang="en-GB" sz="2000" baseline="0" dirty="0" smtClean="0">
                <a:cs typeface="Times New Roman" pitchFamily="18" charset="0"/>
              </a:rPr>
              <a:t> in the recent REF, this is always a good thing for researchers’ status and that of the HEIs who employ them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15</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what do we mean by data sharing? We are making data</a:t>
            </a:r>
            <a:r>
              <a:rPr lang="en-GB" baseline="0" dirty="0" smtClean="0"/>
              <a:t> available to researchers for scholarly work. </a:t>
            </a:r>
          </a:p>
          <a:p>
            <a:endParaRPr lang="en-GB" baseline="0" dirty="0" smtClean="0"/>
          </a:p>
          <a:p>
            <a:r>
              <a:rPr lang="en-GB" baseline="0" dirty="0" smtClean="0"/>
              <a:t>While the researchers themselves will have a key role to play in sharing data, it is important to note that they are not the only stakeholders involved in the process. </a:t>
            </a:r>
          </a:p>
          <a:p>
            <a:endParaRPr lang="en-GB" baseline="0" dirty="0" smtClean="0"/>
          </a:p>
          <a:p>
            <a:pPr marL="171450" indent="-171450">
              <a:buFont typeface="Arial" panose="020B0604020202020204" pitchFamily="34" charset="0"/>
              <a:buChar char="•"/>
            </a:pPr>
            <a:r>
              <a:rPr lang="en-GB" baseline="0" dirty="0" smtClean="0"/>
              <a:t>Repository – how will data be made visible?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Support staff – e.g., Library staff to help describe data to make it easier to find and understand.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Research participants – informed consent is required (come back to this later)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Secondary user – when sharing data, researchers can ask </a:t>
            </a:r>
            <a:r>
              <a:rPr lang="en-GB" baseline="0" dirty="0" err="1" smtClean="0"/>
              <a:t>reusers</a:t>
            </a:r>
            <a:r>
              <a:rPr lang="en-GB" baseline="0" dirty="0" smtClean="0"/>
              <a:t> to tick that they accept terms and conditions regarding fair use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Commercial – identify what can and can’t be shared and make this explicit. </a:t>
            </a:r>
          </a:p>
        </p:txBody>
      </p:sp>
      <p:sp>
        <p:nvSpPr>
          <p:cNvPr id="4" name="Slide Number Placeholder 3"/>
          <p:cNvSpPr>
            <a:spLocks noGrp="1"/>
          </p:cNvSpPr>
          <p:nvPr>
            <p:ph type="sldNum" sz="quarter" idx="10"/>
          </p:nvPr>
        </p:nvSpPr>
        <p:spPr/>
        <p:txBody>
          <a:bodyPr/>
          <a:lstStyle/>
          <a:p>
            <a:fld id="{D4D648DB-08B3-4C37-99AC-20C6D518D609}" type="slidenum">
              <a:rPr lang="en-GB" smtClean="0"/>
              <a:pPr/>
              <a:t>16</a:t>
            </a:fld>
            <a:endParaRPr lang="en-GB" dirty="0"/>
          </a:p>
        </p:txBody>
      </p:sp>
    </p:spTree>
    <p:extLst>
      <p:ext uri="{BB962C8B-B14F-4D97-AF65-F5344CB8AC3E}">
        <p14:creationId xmlns:p14="http://schemas.microsoft.com/office/powerpoint/2010/main" val="156580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GB" dirty="0" smtClean="0"/>
              <a:t>When dealing with</a:t>
            </a:r>
            <a:r>
              <a:rPr lang="en-GB" baseline="0" dirty="0" smtClean="0"/>
              <a:t> sensitive data, there will need to be a b</a:t>
            </a:r>
            <a:r>
              <a:rPr lang="en-GB" dirty="0" smtClean="0"/>
              <a:t>alance between data protection with data sharing.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dirty="0" smtClean="0"/>
              <a:t>Best to make early contact with ethics team for advice and guidance. Often, institutional workflows mean that researchers only speak to ethics advisors</a:t>
            </a:r>
            <a:r>
              <a:rPr lang="en-GB" baseline="0" dirty="0" smtClean="0"/>
              <a:t> when a grant has been awarded. This could be a risk as there may be a failure to reflect the aims for data sharing as outlined in the proposal once the award ahs been made.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 terms of costing, a delay in understanding what can and can’t be shared may mean that the grant application does not reflect the costs associated with data sharing. E.g., a small award of £10K where research participants will be interviewed and the interviews will be video-taped. Unless there is informed consent, it may mean that the video data cannot be shared without expensive </a:t>
            </a:r>
            <a:r>
              <a:rPr lang="en-GB" baseline="0" dirty="0" err="1" smtClean="0"/>
              <a:t>anonymisation</a:t>
            </a:r>
            <a:r>
              <a:rPr lang="en-GB" baseline="0" dirty="0" smtClean="0"/>
              <a:t>. In many cases, this can cost more than the original grant is worth. Best to decide early what participants will sign up to and to look for more cost effective alternatives (e.g., video data won’t be shared but anonymised transcripts will be).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b="0" baseline="0" dirty="0" smtClean="0"/>
              <a:t>Who will have access and when – timing is important. Decide who will have access and how during the life of the project. Will any security measures need to be in place for sharing between partners? </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For projects involving commercial partners, much of the information requested in the data management plan may be covered in industrial agreements that are drawn up either at the pre-award or in-award phases. There may be potential to reuse the information provided in the data management plan for the industrial agreement and vice versa.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ctr" eaLnBrk="1" hangingPunct="1">
              <a:lnSpc>
                <a:spcPct val="75000"/>
              </a:lnSpc>
              <a:buFontTx/>
              <a:buNone/>
            </a:pP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Not just looking for an indication that data will be shared in grant applications, f</a:t>
            </a:r>
            <a:r>
              <a:rPr lang="en-GB" dirty="0" smtClean="0"/>
              <a:t>unders want details</a:t>
            </a:r>
            <a:r>
              <a:rPr lang="en-GB" baseline="0" dirty="0" smtClean="0"/>
              <a:t> on how it will be shared and made visible.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800" dirty="0" smtClean="0"/>
              <a:t>Several HEIs are developing new data repositories and/or extending their publications repository to cover research data. Please note though that these are not intended to replace national, subject or other established data repositories. Many</a:t>
            </a:r>
            <a:r>
              <a:rPr lang="en-GB" altLang="en-US" sz="2800" baseline="0" dirty="0" smtClean="0"/>
              <a:t> HEIs choosing to accept data </a:t>
            </a:r>
            <a:r>
              <a:rPr lang="en-GB" altLang="en-US" sz="2800" b="1" baseline="0" dirty="0" smtClean="0"/>
              <a:t>ONLY IF </a:t>
            </a:r>
            <a:r>
              <a:rPr lang="en-GB" altLang="en-US" sz="2800" baseline="0" dirty="0" smtClean="0"/>
              <a:t>there is no other suitable place of deposit. </a:t>
            </a:r>
            <a:r>
              <a:rPr lang="en-GB" altLang="en-US" sz="2800" dirty="0" smtClean="0"/>
              <a:t> I.e., a place of last resort.</a:t>
            </a:r>
            <a:r>
              <a:rPr lang="en-GB" altLang="en-US" sz="2800" baseline="0" dirty="0" smtClean="0"/>
              <a:t> </a:t>
            </a:r>
            <a:endParaRPr lang="en-GB" altLang="en-US" dirty="0" smtClean="0">
              <a:latin typeface="Times New Roman" pitchFamily="18" charset="0"/>
            </a:endParaRPr>
          </a:p>
        </p:txBody>
      </p:sp>
      <p:sp>
        <p:nvSpPr>
          <p:cNvPr id="72708" name="Slide Number Placeholder 3"/>
          <p:cNvSpPr txBox="1">
            <a:spLocks noGrp="1"/>
          </p:cNvSpPr>
          <p:nvPr/>
        </p:nvSpPr>
        <p:spPr bwMode="auto">
          <a:xfrm>
            <a:off x="3849899" y="9378955"/>
            <a:ext cx="294618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FDB543F-C9CC-4FB9-B59A-0B40C482BAB3}" type="slidenum">
              <a:rPr lang="en-GB" altLang="en-US"/>
              <a:pPr algn="r" eaLnBrk="1" hangingPunct="1">
                <a:spcBef>
                  <a:spcPct val="0"/>
                </a:spcBef>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Many funders support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and will expect that the data is deposited at the end of the project. In these cases, the researchers just need to be sure to register this with the university so that a link between the published output(s) and the underlying data are recorded to comply with the RCUK OA policy. </a:t>
            </a:r>
          </a:p>
          <a:p>
            <a:pPr eaLnBrk="1" hangingPunct="1"/>
            <a:endParaRPr lang="en-US" dirty="0" smtClean="0">
              <a:latin typeface="Times New Roman" pitchFamily="18" charset="0"/>
              <a:cs typeface="Arial" pitchFamily="34" charset="0"/>
            </a:endParaRPr>
          </a:p>
          <a:p>
            <a:pPr eaLnBrk="1" hangingPunct="1"/>
            <a:r>
              <a:rPr lang="en-GB" sz="1200" b="0" i="0" kern="1200" dirty="0" smtClean="0">
                <a:solidFill>
                  <a:schemeClr val="tx1"/>
                </a:solidFill>
                <a:effectLst/>
                <a:latin typeface="+mn-lt"/>
                <a:ea typeface="+mn-ea"/>
                <a:cs typeface="+mn-cs"/>
              </a:rPr>
              <a:t>If there is no funder-specific data centre, there</a:t>
            </a:r>
            <a:r>
              <a:rPr lang="en-GB" sz="1200" b="0" i="0" kern="1200" baseline="0" dirty="0" smtClean="0">
                <a:solidFill>
                  <a:schemeClr val="tx1"/>
                </a:solidFill>
                <a:effectLst/>
                <a:latin typeface="+mn-lt"/>
                <a:ea typeface="+mn-ea"/>
                <a:cs typeface="+mn-cs"/>
              </a:rPr>
              <a:t> may be other places of deposit available. </a:t>
            </a:r>
          </a:p>
          <a:p>
            <a:pPr eaLnBrk="1" hangingPunct="1"/>
            <a:endParaRPr lang="en-GB" sz="1200" b="0" i="0" kern="1200" baseline="0" dirty="0" smtClean="0">
              <a:solidFill>
                <a:schemeClr val="tx1"/>
              </a:solidFill>
              <a:effectLst/>
              <a:latin typeface="+mn-lt"/>
              <a:ea typeface="+mn-ea"/>
              <a:cs typeface="+mn-cs"/>
            </a:endParaRPr>
          </a:p>
          <a:p>
            <a:pPr eaLnBrk="1" hangingPunct="1"/>
            <a:r>
              <a:rPr lang="en-GB" sz="1200" b="0" i="0" kern="1200" dirty="0" err="1" smtClean="0">
                <a:solidFill>
                  <a:schemeClr val="tx1"/>
                </a:solidFill>
                <a:effectLst/>
                <a:latin typeface="+mn-lt"/>
                <a:ea typeface="+mn-ea"/>
                <a:cs typeface="+mn-cs"/>
              </a:rPr>
              <a:t>Zenodo</a:t>
            </a:r>
            <a:r>
              <a:rPr lang="en-GB" sz="1200" b="0" i="0" kern="1200" dirty="0" smtClean="0">
                <a:solidFill>
                  <a:schemeClr val="tx1"/>
                </a:solidFill>
                <a:effectLst/>
                <a:latin typeface="+mn-lt"/>
                <a:ea typeface="+mn-ea"/>
                <a:cs typeface="+mn-cs"/>
              </a:rPr>
              <a:t> – If you have no access to an </a:t>
            </a:r>
            <a:r>
              <a:rPr lang="en-GB" sz="1200" b="0" i="0" kern="1200" dirty="0" err="1" smtClean="0">
                <a:solidFill>
                  <a:schemeClr val="tx1"/>
                </a:solidFill>
                <a:effectLst/>
                <a:latin typeface="+mn-lt"/>
                <a:ea typeface="+mn-ea"/>
                <a:cs typeface="+mn-cs"/>
              </a:rPr>
              <a:t>OpenAIRE</a:t>
            </a:r>
            <a:r>
              <a:rPr lang="en-GB" sz="1200" b="0" i="0" kern="1200" dirty="0" smtClean="0">
                <a:solidFill>
                  <a:schemeClr val="tx1"/>
                </a:solidFill>
                <a:effectLst/>
                <a:latin typeface="+mn-lt"/>
                <a:ea typeface="+mn-ea"/>
                <a:cs typeface="+mn-cs"/>
              </a:rPr>
              <a:t> compliant repository, an institutional repository or a subject repository, </a:t>
            </a:r>
            <a:r>
              <a:rPr lang="en-GB" sz="1200" b="0" i="0" kern="1200" dirty="0" err="1" smtClean="0">
                <a:solidFill>
                  <a:schemeClr val="tx1"/>
                </a:solidFill>
                <a:effectLst/>
                <a:latin typeface="+mn-lt"/>
                <a:ea typeface="+mn-ea"/>
                <a:cs typeface="+mn-cs"/>
              </a:rPr>
              <a:t>Zenodo</a:t>
            </a:r>
            <a:r>
              <a:rPr lang="en-GB" sz="1200" b="0" i="0" kern="1200" dirty="0" smtClean="0">
                <a:solidFill>
                  <a:schemeClr val="tx1"/>
                </a:solidFill>
                <a:effectLst/>
                <a:latin typeface="+mn-lt"/>
                <a:ea typeface="+mn-ea"/>
                <a:cs typeface="+mn-cs"/>
              </a:rPr>
              <a:t>, hosted by CERN, will enable you to deposit your article and/or research data. </a:t>
            </a:r>
            <a:r>
              <a:rPr lang="en-GB" sz="1200" b="0" i="0" kern="1200" dirty="0" err="1" smtClean="0">
                <a:solidFill>
                  <a:schemeClr val="tx1"/>
                </a:solidFill>
                <a:effectLst/>
                <a:latin typeface="+mn-lt"/>
                <a:ea typeface="+mn-ea"/>
                <a:cs typeface="+mn-cs"/>
              </a:rPr>
              <a:t>Zenodo</a:t>
            </a:r>
            <a:r>
              <a:rPr lang="en-GB" sz="1200" b="0" i="0" kern="1200" dirty="0" smtClean="0">
                <a:solidFill>
                  <a:schemeClr val="tx1"/>
                </a:solidFill>
                <a:effectLst/>
                <a:latin typeface="+mn-lt"/>
                <a:ea typeface="+mn-ea"/>
                <a:cs typeface="+mn-cs"/>
              </a:rPr>
              <a:t> exposes its data to </a:t>
            </a:r>
            <a:r>
              <a:rPr lang="en-GB" sz="1200" b="0" i="0" kern="1200" dirty="0" err="1" smtClean="0">
                <a:solidFill>
                  <a:schemeClr val="tx1"/>
                </a:solidFill>
                <a:effectLst/>
                <a:latin typeface="+mn-lt"/>
                <a:ea typeface="+mn-ea"/>
                <a:cs typeface="+mn-cs"/>
              </a:rPr>
              <a:t>OpenAIRE</a:t>
            </a:r>
            <a:r>
              <a:rPr lang="en-GB" sz="1200" b="0" i="0" kern="1200" dirty="0" smtClean="0">
                <a:solidFill>
                  <a:schemeClr val="tx1"/>
                </a:solidFill>
                <a:effectLst/>
                <a:latin typeface="+mn-lt"/>
                <a:ea typeface="+mn-ea"/>
                <a:cs typeface="+mn-cs"/>
              </a:rPr>
              <a:t>, helping researchers to comply with the Open Access demands from the EC and the ERCs.</a:t>
            </a:r>
          </a:p>
          <a:p>
            <a:pPr eaLnBrk="1" hangingPunct="1"/>
            <a:endParaRPr lang="en-GB" sz="1200" b="0" i="0" kern="1200" dirty="0" smtClean="0">
              <a:solidFill>
                <a:schemeClr val="tx1"/>
              </a:solidFill>
              <a:effectLst/>
              <a:latin typeface="+mn-lt"/>
              <a:ea typeface="+mn-ea"/>
              <a:cs typeface="+mn-cs"/>
            </a:endParaRPr>
          </a:p>
          <a:p>
            <a:pPr eaLnBrk="1" hangingPunct="1"/>
            <a:r>
              <a:rPr lang="en-GB" sz="1200" b="0" i="0" kern="1200" dirty="0" err="1" smtClean="0">
                <a:solidFill>
                  <a:schemeClr val="tx1"/>
                </a:solidFill>
                <a:effectLst/>
                <a:latin typeface="+mn-lt"/>
                <a:ea typeface="+mn-ea"/>
                <a:cs typeface="+mn-cs"/>
              </a:rPr>
              <a:t>Figshare</a:t>
            </a:r>
            <a:r>
              <a:rPr lang="en-GB" sz="1200" b="0" i="0" kern="120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fig</a:t>
            </a:r>
            <a:r>
              <a:rPr lang="en-GB" sz="1200" b="1" i="0" kern="1200" dirty="0" err="1" smtClean="0">
                <a:solidFill>
                  <a:schemeClr val="tx1"/>
                </a:solidFill>
                <a:effectLst/>
                <a:latin typeface="+mn-lt"/>
                <a:ea typeface="+mn-ea"/>
                <a:cs typeface="+mn-cs"/>
              </a:rPr>
              <a:t>share</a:t>
            </a:r>
            <a:r>
              <a:rPr lang="en-GB" sz="1200" b="0" i="0" kern="1200" dirty="0" smtClean="0">
                <a:solidFill>
                  <a:schemeClr val="tx1"/>
                </a:solidFill>
                <a:effectLst/>
                <a:latin typeface="+mn-lt"/>
                <a:ea typeface="+mn-ea"/>
                <a:cs typeface="+mn-cs"/>
              </a:rPr>
              <a:t> is a repository where users can make all of their research outputs available in a citable, shareable </a:t>
            </a:r>
            <a:r>
              <a:rPr lang="en-GB" sz="1200" b="0" i="0" kern="1200" dirty="0" err="1" smtClean="0">
                <a:solidFill>
                  <a:schemeClr val="tx1"/>
                </a:solidFill>
                <a:effectLst/>
                <a:latin typeface="+mn-lt"/>
                <a:ea typeface="+mn-ea"/>
                <a:cs typeface="+mn-cs"/>
              </a:rPr>
              <a:t>anddiscoverable</a:t>
            </a:r>
            <a:r>
              <a:rPr lang="en-GB" sz="1200" b="0" i="0" kern="1200" dirty="0" smtClean="0">
                <a:solidFill>
                  <a:schemeClr val="tx1"/>
                </a:solidFill>
                <a:effectLst/>
                <a:latin typeface="+mn-lt"/>
                <a:ea typeface="+mn-ea"/>
                <a:cs typeface="+mn-cs"/>
              </a:rPr>
              <a:t> manner.</a:t>
            </a:r>
            <a:endParaRPr lang="en-US" dirty="0" smtClean="0">
              <a:latin typeface="Times New Roman" pitchFamily="18" charset="0"/>
              <a:cs typeface="Arial" pitchFamily="34" charset="0"/>
            </a:endParaRPr>
          </a:p>
        </p:txBody>
      </p:sp>
      <p:sp>
        <p:nvSpPr>
          <p:cNvPr id="57348" name="Slide Number Placeholder 3"/>
          <p:cNvSpPr>
            <a:spLocks noGrp="1"/>
          </p:cNvSpPr>
          <p:nvPr>
            <p:ph type="sldNum" sz="quarter"/>
          </p:nvPr>
        </p:nvSpPr>
        <p:spPr>
          <a:noFill/>
        </p:spPr>
        <p:txBody>
          <a:bodyPr/>
          <a:lstStyle/>
          <a:p>
            <a:pPr defTabSz="436696">
              <a:tabLst>
                <a:tab pos="691679" algn="l"/>
                <a:tab pos="1384824" algn="l"/>
                <a:tab pos="2076502" algn="l"/>
                <a:tab pos="2769646" algn="l"/>
              </a:tabLst>
            </a:pPr>
            <a:fld id="{3A27C5E5-8692-426B-BE7B-E84320ACA12A}" type="slidenum">
              <a:rPr lang="en-GB" smtClean="0">
                <a:latin typeface="DejaVu Sans Condensed"/>
                <a:ea typeface="DejaVu Sans Condensed"/>
                <a:cs typeface="DejaVu Sans Condensed"/>
              </a:rPr>
              <a:pPr defTabSz="436696">
                <a:tabLst>
                  <a:tab pos="691679" algn="l"/>
                  <a:tab pos="1384824" algn="l"/>
                  <a:tab pos="2076502" algn="l"/>
                  <a:tab pos="2769646" algn="l"/>
                </a:tabLst>
              </a:pPr>
              <a:t>19</a:t>
            </a:fld>
            <a:endParaRPr lang="en-GB" dirty="0" smtClean="0">
              <a:latin typeface="DejaVu Sans Condensed"/>
              <a:ea typeface="DejaVu Sans Condensed"/>
              <a:cs typeface="DejaVu Sans Condense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20</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License the data so it is clear how it can be reused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sure it’s clear how to cite the data</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21</a:t>
            </a:fld>
            <a:endParaRPr lang="en-GB"/>
          </a:p>
        </p:txBody>
      </p:sp>
    </p:spTree>
    <p:extLst>
      <p:ext uri="{BB962C8B-B14F-4D97-AF65-F5344CB8AC3E}">
        <p14:creationId xmlns:p14="http://schemas.microsoft.com/office/powerpoint/2010/main" val="1244513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1"/>
            <a:ext cx="4985772" cy="4443183"/>
          </a:xfrm>
          <a:noFill/>
          <a:ln/>
        </p:spPr>
        <p:txBody>
          <a:bodyPr lIns="91429" tIns="45715" rIns="91429" bIns="45715"/>
          <a:lstStyle/>
          <a:p>
            <a:pPr defTabSz="876322"/>
            <a:r>
              <a:rPr lang="en-US" dirty="0" smtClean="0">
                <a:latin typeface="Arial" pitchFamily="34" charset="0"/>
                <a:cs typeface="Arial" pitchFamily="34" charset="0"/>
              </a:rPr>
              <a:t>What is a Data Management</a:t>
            </a:r>
            <a:r>
              <a:rPr lang="en-US" baseline="0" dirty="0" smtClean="0">
                <a:latin typeface="Arial" pitchFamily="34" charset="0"/>
                <a:cs typeface="Arial" pitchFamily="34" charset="0"/>
              </a:rPr>
              <a:t> Plan? </a:t>
            </a:r>
          </a:p>
          <a:p>
            <a:pPr defTabSz="876322"/>
            <a:endParaRPr lang="en-US" baseline="0" dirty="0" smtClean="0">
              <a:latin typeface="Arial" pitchFamily="34" charset="0"/>
              <a:cs typeface="Arial" pitchFamily="34" charset="0"/>
            </a:endParaRPr>
          </a:p>
          <a:p>
            <a:pPr defTabSz="876322"/>
            <a:r>
              <a:rPr lang="en-US" baseline="0" dirty="0" smtClean="0">
                <a:latin typeface="Arial" pitchFamily="34" charset="0"/>
                <a:cs typeface="Arial" pitchFamily="34" charset="0"/>
              </a:rPr>
              <a:t>1-2 page summary. </a:t>
            </a:r>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Essentially, most funders just want evidence at the grant stage that data has been considered – how much will be generated? What formats will be used? Where will it be stored? Can it be shared?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is important to stress to researchers at the pre-award stage that funders aren’t expecting something carved in stone . Projects often change quite radically from what is submitted at the proposal stage  and this is ok. Researchers just need to be able to provide evidence that they have thought about the data they might be generating and how it will be managed and shared. </a:t>
            </a:r>
          </a:p>
          <a:p>
            <a:pPr defTabSz="876322"/>
            <a:endParaRPr lang="en-US" dirty="0" smtClean="0">
              <a:latin typeface="Arial" pitchFamily="34" charset="0"/>
              <a:cs typeface="Arial" pitchFamily="34" charset="0"/>
            </a:endParaRPr>
          </a:p>
          <a:p>
            <a:pPr marL="0" marR="0" indent="0" algn="l" defTabSz="876322"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In terms of preservation, it is important to remember</a:t>
            </a:r>
            <a:r>
              <a:rPr lang="en-US" baseline="0" dirty="0" smtClean="0">
                <a:latin typeface="Arial" pitchFamily="34" charset="0"/>
                <a:cs typeface="Arial" pitchFamily="34" charset="0"/>
              </a:rPr>
              <a:t> that not ALL data has to be retained. </a:t>
            </a:r>
            <a:r>
              <a:rPr lang="en-US" dirty="0" smtClean="0">
                <a:latin typeface="Arial" pitchFamily="34" charset="0"/>
                <a:cs typeface="Arial" pitchFamily="34" charset="0"/>
              </a:rPr>
              <a:t>Selecting what data needs to be kept is something that only the researcher can do. Essentially, he/she will need to retain any data that underpins published findings to allow for validation of results. Additional data that is not required for validation purposes but is deemed to have longer-term value might also be worth keeping.   </a:t>
            </a:r>
          </a:p>
          <a:p>
            <a:pPr defTabSz="876322"/>
            <a:endParaRPr lang="en-US" dirty="0" smtClean="0">
              <a:latin typeface="Arial" pitchFamily="34" charset="0"/>
              <a:cs typeface="Arial" pitchFamily="34" charset="0"/>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a typeface="ＭＳ Ｐゴシック" pitchFamily="34" charset="-128"/>
              </a:rPr>
              <a:t>DMPs are often submitted as part of grant applications, but are useful whenever you’re creating data. Some HEIs are introducing</a:t>
            </a:r>
            <a:r>
              <a:rPr lang="en-GB" sz="1200" baseline="0" dirty="0" smtClean="0">
                <a:ea typeface="ＭＳ Ｐゴシック" pitchFamily="34" charset="-128"/>
              </a:rPr>
              <a:t> policies that require DMPs for all research undertaken by staff – whether externally funded or not. </a:t>
            </a:r>
            <a:endParaRPr lang="en-GB" sz="1200" dirty="0" smtClean="0">
              <a:ea typeface="ＭＳ Ｐゴシック" pitchFamily="34" charset="-128"/>
            </a:endParaRPr>
          </a:p>
          <a:p>
            <a:endParaRPr lang="en-GB" dirty="0" smtClean="0"/>
          </a:p>
          <a:p>
            <a:pPr defTabSz="876322"/>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1"/>
            <a:ext cx="4985772" cy="4443183"/>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do funders want to see? Some variations in what they want to see covered and in how much detail. </a:t>
            </a:r>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Most will write a DMP to comply with funders requirements...but there are other benefits </a:t>
            </a:r>
          </a:p>
        </p:txBody>
      </p:sp>
      <p:sp>
        <p:nvSpPr>
          <p:cNvPr id="4" name="Slide Number Placeholder 3"/>
          <p:cNvSpPr>
            <a:spLocks noGrp="1"/>
          </p:cNvSpPr>
          <p:nvPr>
            <p:ph type="sldNum" sz="quarter" idx="10"/>
          </p:nvPr>
        </p:nvSpPr>
        <p:spPr/>
        <p:txBody>
          <a:bodyPr/>
          <a:lstStyle/>
          <a:p>
            <a:fld id="{3C954334-06FE-4BC9-8D02-D914F4D40049}"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The DCC’s DMP Online tool </a:t>
            </a:r>
            <a:r>
              <a:rPr lang="en-GB" dirty="0" smtClean="0"/>
              <a:t>helps researchers write Data Management and Sharing Plans that meet specific funder’s requirements.</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Short guides to help you consider responses. </a:t>
            </a:r>
            <a:endParaRPr lang="en-GB" dirty="0" smtClean="0"/>
          </a:p>
        </p:txBody>
      </p:sp>
      <p:sp>
        <p:nvSpPr>
          <p:cNvPr id="4" name="Slide Number Placeholder 3"/>
          <p:cNvSpPr>
            <a:spLocks noGrp="1"/>
          </p:cNvSpPr>
          <p:nvPr>
            <p:ph type="sldNum" sz="quarter" idx="10"/>
          </p:nvPr>
        </p:nvSpPr>
        <p:spPr/>
        <p:txBody>
          <a:bodyPr/>
          <a:lstStyle/>
          <a:p>
            <a:fld id="{1C04989D-2D51-4292-AEE0-0F6BF3E747C7}"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smtClean="0">
                <a:solidFill>
                  <a:schemeClr val="tx1"/>
                </a:solidFill>
                <a:effectLst/>
                <a:latin typeface="+mn-lt"/>
                <a:ea typeface="+mn-ea"/>
                <a:cs typeface="+mn-cs"/>
              </a:rPr>
              <a:t>Qustion</a:t>
            </a:r>
            <a:r>
              <a:rPr lang="en-US" sz="1200" b="1" u="sng" kern="1200" dirty="0" smtClean="0">
                <a:solidFill>
                  <a:schemeClr val="tx1"/>
                </a:solidFill>
                <a:effectLst/>
                <a:latin typeface="+mn-lt"/>
                <a:ea typeface="+mn-ea"/>
                <a:cs typeface="+mn-cs"/>
              </a:rPr>
              <a:t> 1</a:t>
            </a:r>
          </a:p>
          <a:p>
            <a:endParaRPr lang="en-GB" sz="1200" kern="1200" dirty="0" smtClean="0">
              <a:solidFill>
                <a:schemeClr val="tx1"/>
              </a:solidFill>
              <a:effectLst/>
              <a:latin typeface="+mn-lt"/>
              <a:ea typeface="+mn-ea"/>
              <a:cs typeface="+mn-cs"/>
            </a:endParaRPr>
          </a:p>
          <a:p>
            <a:pPr marL="228600" lvl="0" indent="-228600">
              <a:buAutoNum type="alphaLcParenR"/>
            </a:pPr>
            <a:r>
              <a:rPr lang="en-US" sz="1200" kern="1200" dirty="0" smtClean="0">
                <a:solidFill>
                  <a:schemeClr val="tx1"/>
                </a:solidFill>
                <a:effectLst/>
                <a:latin typeface="+mn-lt"/>
                <a:ea typeface="+mn-ea"/>
                <a:cs typeface="+mn-cs"/>
              </a:rPr>
              <a:t>Correct! Most funders expect data to be preserved for 10 years, or longer if it has particular significance.</a:t>
            </a:r>
          </a:p>
          <a:p>
            <a:pPr marL="228600" lvl="0" indent="-228600">
              <a:buAutoNum type="alphaLcParenR"/>
            </a:pP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Wrong answer. Only The STFC asks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to retain data which can not be re-measured 'in perpetuity'. And the EPSRC requirement can in effect mean keeping data forever, if there are regular access requests. </a:t>
            </a:r>
          </a:p>
          <a:p>
            <a:pPr lvl="0"/>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 Wrong answer. Only Cancer Research UK notes a minimum period of 5 years. Typically funders expect data to be preserved for 10 years or more.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3221869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31</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32</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33</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34</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lphaLcParenR"/>
            </a:pPr>
            <a:r>
              <a:rPr lang="en-US" sz="1200" kern="1200" dirty="0" smtClean="0">
                <a:solidFill>
                  <a:schemeClr val="tx1"/>
                </a:solidFill>
                <a:effectLst/>
                <a:latin typeface="+mn-lt"/>
                <a:ea typeface="+mn-ea"/>
                <a:cs typeface="+mn-cs"/>
              </a:rPr>
              <a:t>Wrong answer. </a:t>
            </a:r>
          </a:p>
          <a:p>
            <a:pPr marL="228600" lvl="0" indent="-228600">
              <a:buAutoNum type="alphaLcParenR"/>
            </a:pP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Wrong answer. </a:t>
            </a:r>
          </a:p>
          <a:p>
            <a:pPr lvl="0"/>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 Correct answer. The majority of RCUK funders now expect a data management plan at the grant application stage. The BBSRC has asked researchers to submit data sharing plans since 2007.The STFC introduced a requirement for data management plans in 2011. EPSRC does not ask for DMPs to be submitted in grant applications but expects that one will exist locally.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246596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Correct - Research funders typically expect data to be available as soon as possible.</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Correct - Embargo periods are allowed and should be based on common practice for the particular discipline. This may mean that data can’t be shared for a number of years, however researchers should </a:t>
            </a:r>
            <a:r>
              <a:rPr lang="en-US" sz="1200" kern="1200" dirty="0" err="1" smtClean="0">
                <a:solidFill>
                  <a:schemeClr val="tx1"/>
                </a:solidFill>
                <a:effectLst/>
                <a:latin typeface="+mn-lt"/>
                <a:ea typeface="+mn-ea"/>
                <a:cs typeface="+mn-cs"/>
              </a:rPr>
              <a:t>endeavour</a:t>
            </a:r>
            <a:r>
              <a:rPr lang="en-US" sz="1200" kern="1200" dirty="0" smtClean="0">
                <a:solidFill>
                  <a:schemeClr val="tx1"/>
                </a:solidFill>
                <a:effectLst/>
                <a:latin typeface="+mn-lt"/>
                <a:ea typeface="+mn-ea"/>
                <a:cs typeface="+mn-cs"/>
              </a:rPr>
              <a:t> to share as soon as possible.</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 Correct – researchers need to determine whether their data can be shared as this may not be possible due to legal or ethical reasons. However, where data can be shared, they should be made available as soon as possible.</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 Correct - Most funders have expectations for some data to be shared unless there are very clearly defined reasons that this is not possible. These should be made explicit at the grant application stage to avoid problems toward the end of the project.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06127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Correct answer. In cases where funders’ sponsor a data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researchers are required to offer selected research outputs for deposit as part of the condition of funding. Final grant payment can be with-held if this does not happen. But note, funders’ do not require all data produced in the project – just selected outputs. </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Wrong answer.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228771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Correct answer. RCUK funders have signed up to the RCUK Common Principles on Data Policy, which say it is is appropriate to use public funds to support the management and sharing of publicly-funded research data. However, the costs need to be very explicitly described and justified in the bid. The ESRC will review any costs associated with implementing the data plan as an integral part of the funding decision, and based on this decision, provide appropriate funding for data management. At the moment, the only UK funder who explicitly will not fund RDM and data sharing are CRUK as they consider timely and appropriate data management and sharing an integral component of the research process, so will not provide additional funds for these activities.</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Wrong answer.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val="128091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431850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cc.ac.uk/dmps-for-researchers-salfo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databank.ora.ox.ac.u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dspace.cam.ac.uk/" TargetMode="External"/><Relationship Id="rId5" Type="http://schemas.openxmlformats.org/officeDocument/2006/relationships/image" Target="../media/image11.png"/><Relationship Id="rId4" Type="http://schemas.openxmlformats.org/officeDocument/2006/relationships/hyperlink" Target="http://datashare.is.ed.ac.uk/" TargetMode="Externa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www.zenodo.org/"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www.re3data.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s://zenodo.org/" TargetMode="External"/><Relationship Id="rId5" Type="http://schemas.openxmlformats.org/officeDocument/2006/relationships/image" Target="../media/image16.png"/><Relationship Id="rId10" Type="http://schemas.openxmlformats.org/officeDocument/2006/relationships/hyperlink" Target="http://figshare.com/" TargetMode="External"/><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dcc.ac.uk/resources/how-guides/cite-datasets"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8.png"/><Relationship Id="rId4" Type="http://schemas.openxmlformats.org/officeDocument/2006/relationships/hyperlink" Target="http://www.dcc.ac.uk/resources/data-management-pla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data-archive.ac.uk/media/247429/costingtool.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a:t>
            </a:r>
            <a:r>
              <a:rPr lang="en-GB" sz="4800" dirty="0" smtClean="0">
                <a:solidFill>
                  <a:schemeClr val="accent6"/>
                </a:solidFill>
                <a:latin typeface="Calibri" pitchFamily="34" charset="0"/>
                <a:cs typeface="Calibri" pitchFamily="34" charset="0"/>
              </a:rPr>
              <a:t>RDM and Data Management Planning</a:t>
            </a:r>
            <a:r>
              <a:rPr lang="en-GB" sz="4800" dirty="0" smtClean="0">
                <a:solidFill>
                  <a:schemeClr val="accent6"/>
                </a:solidFill>
                <a:latin typeface="Calibri" pitchFamily="34" charset="0"/>
                <a:cs typeface="Calibri" pitchFamily="34" charset="0"/>
              </a:rPr>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a:t>
            </a:r>
            <a:r>
              <a:rPr lang="en-GB" sz="2400" dirty="0" smtClean="0">
                <a:solidFill>
                  <a:schemeClr val="accent2"/>
                </a:solidFill>
                <a:cs typeface="Calibri" pitchFamily="34" charset="0"/>
              </a:rPr>
              <a:t>Centre</a:t>
            </a:r>
          </a:p>
          <a:p>
            <a:pPr algn="ctr"/>
            <a:endParaRPr lang="en-GB" sz="2400" dirty="0" smtClean="0">
              <a:solidFill>
                <a:schemeClr val="accent2"/>
              </a:solidFill>
              <a:cs typeface="Calibri" pitchFamily="34" charset="0"/>
            </a:endParaRPr>
          </a:p>
          <a:p>
            <a:pPr algn="ctr"/>
            <a:r>
              <a:rPr lang="en-GB" sz="2800" b="1" dirty="0">
                <a:latin typeface="Calibri" pitchFamily="34" charset="0"/>
                <a:cs typeface="Calibri" pitchFamily="34" charset="0"/>
                <a:hlinkClick r:id="rId3"/>
              </a:rPr>
              <a:t>http://</a:t>
            </a:r>
            <a:r>
              <a:rPr lang="en-GB" sz="2800" b="1" dirty="0" err="1" smtClean="0">
                <a:latin typeface="Calibri" pitchFamily="34" charset="0"/>
                <a:cs typeface="Calibri" pitchFamily="34" charset="0"/>
                <a:hlinkClick r:id="rId3"/>
              </a:rPr>
              <a:t>www.dcc.ac.uk</a:t>
            </a:r>
            <a:r>
              <a:rPr lang="en-GB" sz="2800" b="1" dirty="0" smtClean="0">
                <a:latin typeface="Calibri" pitchFamily="34" charset="0"/>
                <a:cs typeface="Calibri" pitchFamily="34" charset="0"/>
                <a:hlinkClick r:id="rId3"/>
              </a:rPr>
              <a:t>/</a:t>
            </a:r>
            <a:r>
              <a:rPr lang="en-GB" sz="2800" b="1" dirty="0" err="1" smtClean="0">
                <a:latin typeface="Calibri" pitchFamily="34" charset="0"/>
                <a:cs typeface="Calibri" pitchFamily="34" charset="0"/>
                <a:hlinkClick r:id="rId3"/>
              </a:rPr>
              <a:t>dmps</a:t>
            </a:r>
            <a:r>
              <a:rPr lang="en-GB" sz="2800" b="1" dirty="0" smtClean="0">
                <a:latin typeface="Calibri" pitchFamily="34" charset="0"/>
                <a:cs typeface="Calibri" pitchFamily="34" charset="0"/>
                <a:hlinkClick r:id="rId3"/>
              </a:rPr>
              <a:t>-for-researchers-</a:t>
            </a:r>
            <a:r>
              <a:rPr lang="en-GB" sz="2800" b="1" dirty="0" err="1" smtClean="0">
                <a:latin typeface="Calibri" pitchFamily="34" charset="0"/>
                <a:cs typeface="Calibri" pitchFamily="34" charset="0"/>
                <a:hlinkClick r:id="rId3"/>
              </a:rPr>
              <a:t>salford</a:t>
            </a:r>
            <a:endParaRPr lang="en-GB" sz="2800" b="1" dirty="0" smtClean="0">
              <a:latin typeface="Calibri" pitchFamily="34" charset="0"/>
              <a:cs typeface="Calibri" pitchFamily="34" charset="0"/>
            </a:endParaRP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4"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7308304" y="6165304"/>
            <a:ext cx="1578243" cy="552877"/>
          </a:xfrm>
          <a:prstGeom prst="rect">
            <a:avLst/>
          </a:prstGeom>
          <a:noFill/>
          <a:ln w="9525">
            <a:noFill/>
            <a:miter lim="800000"/>
            <a:headEnd/>
            <a:tailEnd/>
          </a:ln>
        </p:spPr>
      </p:pic>
    </p:spTree>
    <p:extLst>
      <p:ext uri="{BB962C8B-B14F-4D97-AF65-F5344CB8AC3E}">
        <p14:creationId xmlns:p14="http://schemas.microsoft.com/office/powerpoint/2010/main" val="20606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728353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01711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469575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Planning to Share</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Benefits related to sharing data</a:t>
            </a:r>
            <a:endParaRPr lang="en-GB" dirty="0"/>
          </a:p>
        </p:txBody>
      </p:sp>
      <p:sp>
        <p:nvSpPr>
          <p:cNvPr id="8" name="Content Placeholder 7"/>
          <p:cNvSpPr>
            <a:spLocks noGrp="1"/>
          </p:cNvSpPr>
          <p:nvPr>
            <p:ph sz="half" idx="1"/>
          </p:nvPr>
        </p:nvSpPr>
        <p:spPr>
          <a:xfrm>
            <a:off x="251520" y="1412776"/>
            <a:ext cx="8280920" cy="4286691"/>
          </a:xfrm>
        </p:spPr>
        <p:txBody>
          <a:bodyPr/>
          <a:lstStyle/>
          <a:p>
            <a:pPr>
              <a:lnSpc>
                <a:spcPct val="200000"/>
              </a:lnSpc>
              <a:buSzPct val="100000"/>
            </a:pPr>
            <a:r>
              <a:rPr lang="en-GB" sz="2400" dirty="0" smtClean="0"/>
              <a:t>Avoids duplication</a:t>
            </a:r>
          </a:p>
          <a:p>
            <a:pPr>
              <a:lnSpc>
                <a:spcPct val="200000"/>
              </a:lnSpc>
              <a:buSzPct val="100000"/>
            </a:pPr>
            <a:r>
              <a:rPr lang="en-GB" sz="2400" dirty="0" smtClean="0"/>
              <a:t>Scientific integrity</a:t>
            </a:r>
          </a:p>
          <a:p>
            <a:pPr>
              <a:lnSpc>
                <a:spcPct val="200000"/>
              </a:lnSpc>
              <a:buSzPct val="100000"/>
            </a:pPr>
            <a:r>
              <a:rPr lang="en-GB" sz="2400" dirty="0" smtClean="0"/>
              <a:t>More collaboration</a:t>
            </a:r>
          </a:p>
          <a:p>
            <a:pPr>
              <a:lnSpc>
                <a:spcPct val="200000"/>
              </a:lnSpc>
              <a:buSzPct val="100000"/>
            </a:pPr>
            <a:r>
              <a:rPr lang="en-GB" sz="2400" dirty="0" smtClean="0"/>
              <a:t>Increased citation</a:t>
            </a:r>
          </a:p>
          <a:p>
            <a:pPr>
              <a:lnSpc>
                <a:spcPct val="200000"/>
              </a:lnSpc>
              <a:buNone/>
            </a:pPr>
            <a:r>
              <a:rPr lang="en-GB" sz="2000" dirty="0" smtClean="0">
                <a:cs typeface="Times New Roman" pitchFamily="18" charset="0"/>
              </a:rPr>
              <a:t>           </a:t>
            </a:r>
            <a:r>
              <a:rPr lang="en-GB" sz="1600" dirty="0" smtClean="0">
                <a:cs typeface="Times New Roman" pitchFamily="18" charset="0"/>
              </a:rPr>
              <a:t>(</a:t>
            </a:r>
            <a:r>
              <a:rPr lang="en-GB" sz="1600" dirty="0" err="1"/>
              <a:t>Piwowar</a:t>
            </a:r>
            <a:r>
              <a:rPr lang="en-GB" sz="1600" dirty="0"/>
              <a:t> H. and Vision T.J 2013 </a:t>
            </a:r>
            <a:r>
              <a:rPr lang="en-GB" sz="1600" dirty="0" smtClean="0">
                <a:cs typeface="Times New Roman" pitchFamily="18" charset="0"/>
              </a:rPr>
              <a:t>, </a:t>
            </a:r>
            <a:r>
              <a:rPr lang="en-GB" sz="1600" u="sng" dirty="0">
                <a:hlinkClick r:id="rId3"/>
              </a:rPr>
              <a:t>https://</a:t>
            </a:r>
            <a:r>
              <a:rPr lang="en-GB" sz="1600" u="sng" dirty="0" smtClean="0">
                <a:hlinkClick r:id="rId3"/>
              </a:rPr>
              <a:t>peerj.com/preprints/1.pdf</a:t>
            </a:r>
            <a:r>
              <a:rPr lang="en-GB" sz="1600" dirty="0" smtClean="0">
                <a:cs typeface="Times New Roman" pitchFamily="18" charset="0"/>
              </a:rPr>
              <a:t>)</a:t>
            </a:r>
            <a:endParaRPr lang="en-GB" sz="1600" dirty="0">
              <a:cs typeface="Times New Roman" pitchFamily="18" charset="0"/>
            </a:endParaRPr>
          </a:p>
          <a:p>
            <a:pPr>
              <a:buNone/>
            </a:pPr>
            <a:endParaRPr lang="en-GB" dirty="0"/>
          </a:p>
        </p:txBody>
      </p:sp>
      <p:pic>
        <p:nvPicPr>
          <p:cNvPr id="11" name="Picture 2" descr="C:\Documents and Settings\librep\Local Settings\Temporary Internet Files\Content.IE5\WCKXAQGN\MC900432527[1].png"/>
          <p:cNvPicPr>
            <a:picLocks noChangeAspect="1" noChangeArrowheads="1"/>
          </p:cNvPicPr>
          <p:nvPr/>
        </p:nvPicPr>
        <p:blipFill>
          <a:blip r:embed="rId4" cstate="print"/>
          <a:srcRect/>
          <a:stretch>
            <a:fillRect/>
          </a:stretch>
        </p:blipFill>
        <p:spPr bwMode="auto">
          <a:xfrm>
            <a:off x="395536" y="5445224"/>
            <a:ext cx="720080" cy="720080"/>
          </a:xfrm>
          <a:prstGeom prst="rect">
            <a:avLst/>
          </a:prstGeom>
          <a:noFill/>
        </p:spPr>
      </p:pic>
    </p:spTree>
    <p:extLst>
      <p:ext uri="{BB962C8B-B14F-4D97-AF65-F5344CB8AC3E}">
        <p14:creationId xmlns:p14="http://schemas.microsoft.com/office/powerpoint/2010/main" val="2750450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a:t>
            </a:r>
            <a:r>
              <a:rPr lang="en-GB" dirty="0" smtClean="0"/>
              <a:t>involved in data sharing? </a:t>
            </a:r>
            <a:endParaRPr lang="en-GB" dirty="0"/>
          </a:p>
        </p:txBody>
      </p:sp>
      <p:sp>
        <p:nvSpPr>
          <p:cNvPr id="3" name="Content Placeholder 2"/>
          <p:cNvSpPr>
            <a:spLocks noGrp="1"/>
          </p:cNvSpPr>
          <p:nvPr>
            <p:ph idx="1"/>
          </p:nvPr>
        </p:nvSpPr>
        <p:spPr>
          <a:xfrm>
            <a:off x="467544" y="908720"/>
            <a:ext cx="7994848" cy="4216896"/>
          </a:xfrm>
        </p:spPr>
        <p:txBody>
          <a:bodyPr/>
          <a:lstStyle/>
          <a:p>
            <a:pPr marL="457200" lvl="1" indent="0">
              <a:buFont typeface="Arial" charset="0"/>
              <a:buNone/>
            </a:pPr>
            <a:r>
              <a:rPr lang="en-US" sz="2400" dirty="0" smtClean="0">
                <a:solidFill>
                  <a:schemeClr val="accent6"/>
                </a:solidFill>
                <a:ea typeface="ＭＳ Ｐゴシック" pitchFamily="34" charset="-128"/>
                <a:cs typeface="Arial" charset="0"/>
              </a:rPr>
              <a:t>  </a:t>
            </a:r>
            <a:endParaRPr lang="en-US" sz="2400" b="1" dirty="0" smtClean="0">
              <a:solidFill>
                <a:schemeClr val="accent6"/>
              </a:solidFill>
              <a:ea typeface="ＭＳ Ｐゴシック" pitchFamily="34" charset="-128"/>
              <a:cs typeface="Arial" charset="0"/>
            </a:endParaRPr>
          </a:p>
          <a:p>
            <a:pPr lvl="1">
              <a:lnSpc>
                <a:spcPct val="200000"/>
              </a:lnSpc>
              <a:buFont typeface="Wingdings" pitchFamily="2" charset="2"/>
              <a:buChar char="n"/>
            </a:pPr>
            <a:r>
              <a:rPr lang="en-US" sz="2400" dirty="0" smtClean="0">
                <a:ea typeface="ＭＳ Ｐゴシック" pitchFamily="34" charset="-128"/>
                <a:cs typeface="Arial" charset="0"/>
              </a:rPr>
              <a:t>the data sharer (researcher)</a:t>
            </a:r>
          </a:p>
          <a:p>
            <a:pPr lvl="1">
              <a:lnSpc>
                <a:spcPct val="200000"/>
              </a:lnSpc>
              <a:buFont typeface="Wingdings" pitchFamily="2" charset="2"/>
              <a:buChar char="n"/>
            </a:pPr>
            <a:r>
              <a:rPr lang="en-US" sz="2400" dirty="0" smtClean="0">
                <a:ea typeface="ＭＳ Ｐゴシック" pitchFamily="34" charset="-128"/>
                <a:cs typeface="Arial" charset="0"/>
              </a:rPr>
              <a:t>the </a:t>
            </a:r>
            <a:r>
              <a:rPr lang="en-US" sz="2400" dirty="0">
                <a:ea typeface="ＭＳ Ｐゴシック" pitchFamily="34" charset="-128"/>
                <a:cs typeface="Arial" charset="0"/>
              </a:rPr>
              <a:t>data repository</a:t>
            </a:r>
          </a:p>
          <a:p>
            <a:pPr lvl="1">
              <a:lnSpc>
                <a:spcPct val="200000"/>
              </a:lnSpc>
              <a:buFont typeface="Wingdings" pitchFamily="2" charset="2"/>
              <a:buChar char="n"/>
            </a:pPr>
            <a:r>
              <a:rPr lang="en-US" sz="2400" dirty="0" smtClean="0">
                <a:ea typeface="ＭＳ Ｐゴシック" pitchFamily="34" charset="-128"/>
                <a:cs typeface="Arial" charset="0"/>
              </a:rPr>
              <a:t>support staff</a:t>
            </a:r>
          </a:p>
          <a:p>
            <a:pPr lvl="1">
              <a:lnSpc>
                <a:spcPct val="200000"/>
              </a:lnSpc>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lnSpc>
                <a:spcPct val="200000"/>
              </a:lnSpc>
              <a:buFont typeface="Wingdings" pitchFamily="2" charset="2"/>
              <a:buChar char="n"/>
            </a:pPr>
            <a:r>
              <a:rPr lang="en-US" sz="2400" dirty="0">
                <a:ea typeface="ＭＳ Ｐゴシック" pitchFamily="34" charset="-128"/>
                <a:cs typeface="Arial" charset="0"/>
              </a:rPr>
              <a:t>the secondary data user</a:t>
            </a:r>
          </a:p>
          <a:p>
            <a:pPr lvl="1">
              <a:lnSpc>
                <a:spcPct val="200000"/>
              </a:lnSpc>
              <a:buFont typeface="Wingdings" pitchFamily="2" charset="2"/>
              <a:buChar char="n"/>
            </a:pPr>
            <a:r>
              <a:rPr lang="en-US" sz="2400" dirty="0" smtClean="0">
                <a:ea typeface="ＭＳ Ｐゴシック" pitchFamily="34" charset="-128"/>
                <a:cs typeface="Arial" charset="0"/>
              </a:rPr>
              <a:t>commercial partners</a:t>
            </a:r>
            <a:endParaRPr lang="en-US" sz="2400" dirty="0">
              <a:ea typeface="ＭＳ Ｐゴシック" pitchFamily="34" charset="-128"/>
              <a:cs typeface="Arial" charset="0"/>
            </a:endParaRPr>
          </a:p>
          <a:p>
            <a:endParaRPr lang="en-GB" dirty="0"/>
          </a:p>
        </p:txBody>
      </p:sp>
    </p:spTree>
    <p:extLst>
      <p:ext uri="{BB962C8B-B14F-4D97-AF65-F5344CB8AC3E}">
        <p14:creationId xmlns:p14="http://schemas.microsoft.com/office/powerpoint/2010/main" val="3321491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Considerations </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extLst>
      <p:ext uri="{BB962C8B-B14F-4D97-AF65-F5344CB8AC3E}">
        <p14:creationId xmlns:p14="http://schemas.microsoft.com/office/powerpoint/2010/main" val="365216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26114" y="332656"/>
            <a:ext cx="8374063" cy="711200"/>
          </a:xfrm>
        </p:spPr>
        <p:txBody>
          <a:bodyPr/>
          <a:lstStyle/>
          <a:p>
            <a:r>
              <a:rPr lang="en-US" altLang="en-US" dirty="0" smtClean="0"/>
              <a:t>Use appropriate repositories - institutional</a:t>
            </a:r>
          </a:p>
        </p:txBody>
      </p:sp>
      <p:sp>
        <p:nvSpPr>
          <p:cNvPr id="35843" name="Rectangle 3"/>
          <p:cNvSpPr>
            <a:spLocks noGrp="1" noChangeArrowheads="1"/>
          </p:cNvSpPr>
          <p:nvPr>
            <p:ph type="body" idx="4294967295"/>
          </p:nvPr>
        </p:nvSpPr>
        <p:spPr>
          <a:xfrm>
            <a:off x="3275856" y="1700213"/>
            <a:ext cx="2520280" cy="4105275"/>
          </a:xfrm>
        </p:spPr>
        <p:txBody>
          <a:bodyPr/>
          <a:lstStyle/>
          <a:p>
            <a:pPr algn="ctr" eaLnBrk="1" hangingPunct="1">
              <a:buFontTx/>
              <a:buNone/>
            </a:pPr>
            <a:endParaRPr lang="en-GB" altLang="en-US" sz="1800" dirty="0" smtClean="0"/>
          </a:p>
          <a:p>
            <a:pPr algn="ctr" eaLnBrk="1" hangingPunct="1">
              <a:buFontTx/>
              <a:buNone/>
            </a:pPr>
            <a:r>
              <a:rPr lang="en-GB" altLang="en-US" sz="2400" dirty="0" smtClean="0"/>
              <a:t>    </a:t>
            </a:r>
            <a:endParaRPr lang="en-US" altLang="en-US" sz="2400" dirty="0" smtClean="0"/>
          </a:p>
        </p:txBody>
      </p:sp>
      <p:grpSp>
        <p:nvGrpSpPr>
          <p:cNvPr id="35844" name="Group 12"/>
          <p:cNvGrpSpPr>
            <a:grpSpLocks/>
          </p:cNvGrpSpPr>
          <p:nvPr/>
        </p:nvGrpSpPr>
        <p:grpSpPr bwMode="auto">
          <a:xfrm>
            <a:off x="670583" y="1962269"/>
            <a:ext cx="3024188" cy="1449387"/>
            <a:chOff x="251520" y="1556792"/>
            <a:chExt cx="3024336" cy="1449452"/>
          </a:xfrm>
        </p:grpSpPr>
        <p:pic>
          <p:nvPicPr>
            <p:cNvPr id="358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81448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Box 5"/>
            <p:cNvSpPr txBox="1">
              <a:spLocks noChangeArrowheads="1"/>
            </p:cNvSpPr>
            <p:nvPr/>
          </p:nvSpPr>
          <p:spPr bwMode="auto">
            <a:xfrm>
              <a:off x="322961" y="2636340"/>
              <a:ext cx="2952895" cy="36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ea typeface="DejaVu Sans Condensed"/>
                  <a:cs typeface="DejaVu Sans Condensed"/>
                  <a:hlinkClick r:id="rId4"/>
                </a:rPr>
                <a:t>http://datashare.is.ed.ac.uk</a:t>
              </a:r>
              <a:endParaRPr lang="en-GB" altLang="en-US" sz="1800">
                <a:ea typeface="DejaVu Sans Condensed"/>
                <a:cs typeface="DejaVu Sans Condensed"/>
              </a:endParaRPr>
            </a:p>
          </p:txBody>
        </p:sp>
      </p:grpSp>
      <p:grpSp>
        <p:nvGrpSpPr>
          <p:cNvPr id="35845" name="Group 11"/>
          <p:cNvGrpSpPr>
            <a:grpSpLocks/>
          </p:cNvGrpSpPr>
          <p:nvPr/>
        </p:nvGrpSpPr>
        <p:grpSpPr bwMode="auto">
          <a:xfrm>
            <a:off x="1115616" y="4365625"/>
            <a:ext cx="2952750" cy="1301750"/>
            <a:chOff x="323528" y="3212976"/>
            <a:chExt cx="2952328" cy="1302260"/>
          </a:xfrm>
        </p:grpSpPr>
        <p:pic>
          <p:nvPicPr>
            <p:cNvPr id="358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190609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Box 7"/>
            <p:cNvSpPr txBox="1">
              <a:spLocks noChangeArrowheads="1"/>
            </p:cNvSpPr>
            <p:nvPr/>
          </p:nvSpPr>
          <p:spPr bwMode="auto">
            <a:xfrm>
              <a:off x="323528" y="4148380"/>
              <a:ext cx="2952328" cy="36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ea typeface="DejaVu Sans Condensed"/>
                  <a:cs typeface="DejaVu Sans Condensed"/>
                  <a:hlinkClick r:id="rId6"/>
                </a:rPr>
                <a:t>www.dspace.cam.ac.uk</a:t>
              </a:r>
              <a:endParaRPr lang="en-GB" altLang="en-US" sz="1800">
                <a:ea typeface="DejaVu Sans Condensed"/>
                <a:cs typeface="DejaVu Sans Condensed"/>
              </a:endParaRPr>
            </a:p>
          </p:txBody>
        </p:sp>
      </p:grpSp>
      <p:grpSp>
        <p:nvGrpSpPr>
          <p:cNvPr id="35846" name="Group 13"/>
          <p:cNvGrpSpPr>
            <a:grpSpLocks/>
          </p:cNvGrpSpPr>
          <p:nvPr/>
        </p:nvGrpSpPr>
        <p:grpSpPr bwMode="auto">
          <a:xfrm>
            <a:off x="4588564" y="4375150"/>
            <a:ext cx="4067175" cy="1347788"/>
            <a:chOff x="5220072" y="5013176"/>
            <a:chExt cx="4067944" cy="1348583"/>
          </a:xfrm>
        </p:grpSpPr>
        <p:sp>
          <p:nvSpPr>
            <p:cNvPr id="35850" name="Rectangle 8"/>
            <p:cNvSpPr>
              <a:spLocks noChangeArrowheads="1"/>
            </p:cNvSpPr>
            <p:nvPr/>
          </p:nvSpPr>
          <p:spPr bwMode="auto">
            <a:xfrm>
              <a:off x="5220072" y="5948766"/>
              <a:ext cx="4067944" cy="41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lnSpc>
                  <a:spcPct val="75000"/>
                </a:lnSpc>
                <a:spcBef>
                  <a:spcPct val="0"/>
                </a:spcBef>
                <a:buFontTx/>
                <a:buNone/>
              </a:pPr>
              <a:r>
                <a:rPr lang="en-US" altLang="en-US" sz="1800">
                  <a:ea typeface="DejaVu Sans Condensed"/>
                  <a:cs typeface="DejaVu Sans Condensed"/>
                  <a:hlinkClick r:id="rId7"/>
                </a:rPr>
                <a:t>https://databank.ora.ox.ac.uk</a:t>
              </a:r>
              <a:r>
                <a:rPr lang="en-US" altLang="en-US">
                  <a:ea typeface="DejaVu Sans Condensed"/>
                  <a:cs typeface="DejaVu Sans Condensed"/>
                </a:rPr>
                <a:t> </a:t>
              </a:r>
            </a:p>
          </p:txBody>
        </p:sp>
        <p:pic>
          <p:nvPicPr>
            <p:cNvPr id="35851" name="Picture 10"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013176"/>
              <a:ext cx="2372056" cy="7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7" name="Group 16"/>
          <p:cNvGrpSpPr>
            <a:grpSpLocks/>
          </p:cNvGrpSpPr>
          <p:nvPr/>
        </p:nvGrpSpPr>
        <p:grpSpPr bwMode="auto">
          <a:xfrm>
            <a:off x="5128313" y="2043327"/>
            <a:ext cx="2987675" cy="1582738"/>
            <a:chOff x="6156176" y="2564904"/>
            <a:chExt cx="2987824" cy="1582653"/>
          </a:xfrm>
        </p:grpSpPr>
        <p:sp>
          <p:nvSpPr>
            <p:cNvPr id="35848" name="Rectangle 14"/>
            <p:cNvSpPr>
              <a:spLocks noChangeArrowheads="1"/>
            </p:cNvSpPr>
            <p:nvPr/>
          </p:nvSpPr>
          <p:spPr bwMode="auto">
            <a:xfrm>
              <a:off x="6156176" y="3501350"/>
              <a:ext cx="2987824"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t>Research Data at Essex and  </a:t>
              </a:r>
            </a:p>
            <a:p>
              <a:pPr algn="ctr" eaLnBrk="1" hangingPunct="1">
                <a:spcBef>
                  <a:spcPct val="0"/>
                </a:spcBef>
                <a:buFontTx/>
                <a:buNone/>
              </a:pPr>
              <a:r>
                <a:rPr lang="en-GB" altLang="en-US" sz="1800"/>
                <a:t>DataPool at Southampton</a:t>
              </a:r>
            </a:p>
          </p:txBody>
        </p:sp>
        <p:pic>
          <p:nvPicPr>
            <p:cNvPr id="35849" name="Picture 15"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564904"/>
              <a:ext cx="158417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5718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Capture.PNG"/>
          <p:cNvPicPr>
            <a:picLocks noChangeAspect="1"/>
          </p:cNvPicPr>
          <p:nvPr/>
        </p:nvPicPr>
        <p:blipFill>
          <a:blip r:embed="rId3" cstate="print"/>
          <a:srcRect/>
          <a:stretch>
            <a:fillRect/>
          </a:stretch>
        </p:blipFill>
        <p:spPr bwMode="auto">
          <a:xfrm>
            <a:off x="2555875" y="2349500"/>
            <a:ext cx="1728788" cy="784225"/>
          </a:xfrm>
          <a:prstGeom prst="rect">
            <a:avLst/>
          </a:prstGeom>
          <a:noFill/>
          <a:ln w="9525">
            <a:noFill/>
            <a:miter lim="800000"/>
            <a:headEnd/>
            <a:tailEnd/>
          </a:ln>
        </p:spPr>
      </p:pic>
      <p:sp>
        <p:nvSpPr>
          <p:cNvPr id="27651" name="Rectangle 2"/>
          <p:cNvSpPr>
            <a:spLocks noGrp="1" noChangeArrowheads="1"/>
          </p:cNvSpPr>
          <p:nvPr>
            <p:ph type="title" idx="4294967295"/>
          </p:nvPr>
        </p:nvSpPr>
        <p:spPr bwMode="auto">
          <a:xfrm>
            <a:off x="272835" y="312738"/>
            <a:ext cx="8229600" cy="711200"/>
          </a:xfrm>
          <a:prstGeom prst="rect">
            <a:avLst/>
          </a:prstGeom>
          <a:noFill/>
          <a:ln>
            <a:miter lim="800000"/>
            <a:headEnd/>
            <a:tailEnd/>
          </a:ln>
        </p:spPr>
        <p:txBody>
          <a:bodyPr>
            <a:normAutofit/>
          </a:bodyPr>
          <a:lstStyle/>
          <a:p>
            <a:pPr algn="l" eaLnBrk="1" hangingPunct="1"/>
            <a:r>
              <a:rPr lang="en-US" dirty="0" smtClean="0"/>
              <a:t>Use appropriate repositories - external</a:t>
            </a:r>
          </a:p>
        </p:txBody>
      </p:sp>
      <p:sp>
        <p:nvSpPr>
          <p:cNvPr id="27652" name="Rectangle 3"/>
          <p:cNvSpPr>
            <a:spLocks noGrp="1" noChangeArrowheads="1"/>
          </p:cNvSpPr>
          <p:nvPr>
            <p:ph type="body" idx="4294967295"/>
          </p:nvPr>
        </p:nvSpPr>
        <p:spPr bwMode="auto">
          <a:xfrm>
            <a:off x="233424" y="1785143"/>
            <a:ext cx="4355976" cy="936625"/>
          </a:xfrm>
          <a:prstGeom prst="rect">
            <a:avLst/>
          </a:prstGeom>
          <a:noFill/>
          <a:ln>
            <a:miter lim="800000"/>
            <a:headEnd/>
            <a:tailEnd/>
          </a:ln>
        </p:spPr>
        <p:txBody>
          <a:bodyPr/>
          <a:lstStyle/>
          <a:p>
            <a:pPr lvl="1" eaLnBrk="1" hangingPunct="1">
              <a:lnSpc>
                <a:spcPct val="75000"/>
              </a:lnSpc>
              <a:buFontTx/>
              <a:buNone/>
            </a:pPr>
            <a:r>
              <a:rPr lang="en-US" dirty="0" smtClean="0"/>
              <a:t>Research funders’ data </a:t>
            </a:r>
            <a:r>
              <a:rPr lang="en-US" dirty="0" err="1" smtClean="0"/>
              <a:t>centres</a:t>
            </a:r>
            <a:endParaRPr lang="en-US" dirty="0" smtClean="0"/>
          </a:p>
        </p:txBody>
      </p:sp>
      <p:pic>
        <p:nvPicPr>
          <p:cNvPr id="27653" name="Picture 4" descr="Capture.PNG"/>
          <p:cNvPicPr>
            <a:picLocks noChangeAspect="1"/>
          </p:cNvPicPr>
          <p:nvPr/>
        </p:nvPicPr>
        <p:blipFill>
          <a:blip r:embed="rId4" cstate="print"/>
          <a:srcRect/>
          <a:stretch>
            <a:fillRect/>
          </a:stretch>
        </p:blipFill>
        <p:spPr bwMode="auto">
          <a:xfrm>
            <a:off x="624632" y="2406650"/>
            <a:ext cx="1655763" cy="630237"/>
          </a:xfrm>
          <a:prstGeom prst="rect">
            <a:avLst/>
          </a:prstGeom>
          <a:noFill/>
          <a:ln w="9525">
            <a:noFill/>
            <a:miter lim="800000"/>
            <a:headEnd/>
            <a:tailEnd/>
          </a:ln>
        </p:spPr>
      </p:pic>
      <p:pic>
        <p:nvPicPr>
          <p:cNvPr id="27654" name="Picture 3"/>
          <p:cNvPicPr>
            <a:picLocks noChangeAspect="1" noChangeArrowheads="1"/>
          </p:cNvPicPr>
          <p:nvPr/>
        </p:nvPicPr>
        <p:blipFill>
          <a:blip r:embed="rId5" cstate="print"/>
          <a:srcRect/>
          <a:stretch>
            <a:fillRect/>
          </a:stretch>
        </p:blipFill>
        <p:spPr bwMode="auto">
          <a:xfrm>
            <a:off x="1158875" y="3286820"/>
            <a:ext cx="2505075" cy="649287"/>
          </a:xfrm>
          <a:prstGeom prst="rect">
            <a:avLst/>
          </a:prstGeom>
          <a:noFill/>
          <a:ln w="9525">
            <a:noFill/>
            <a:miter lim="800000"/>
            <a:headEnd/>
            <a:tailEnd/>
          </a:ln>
        </p:spPr>
      </p:pic>
      <p:sp>
        <p:nvSpPr>
          <p:cNvPr id="9" name="Rectangle 3"/>
          <p:cNvSpPr txBox="1">
            <a:spLocks noChangeArrowheads="1"/>
          </p:cNvSpPr>
          <p:nvPr/>
        </p:nvSpPr>
        <p:spPr bwMode="auto">
          <a:xfrm>
            <a:off x="5220072" y="1881981"/>
            <a:ext cx="3757429" cy="935038"/>
          </a:xfrm>
          <a:prstGeom prst="rect">
            <a:avLst/>
          </a:prstGeom>
          <a:noFill/>
          <a:ln>
            <a:miter lim="800000"/>
            <a:headEnd/>
            <a:tailEnd/>
          </a:ln>
        </p:spPr>
        <p:txBody>
          <a:bodyPr/>
          <a:lstStyle/>
          <a:p>
            <a:pPr marL="731838" lvl="1" indent="-274638" eaLnBrk="0" hangingPunct="0">
              <a:lnSpc>
                <a:spcPct val="75000"/>
              </a:lnSpc>
              <a:spcBef>
                <a:spcPts val="600"/>
              </a:spcBef>
              <a:buClr>
                <a:srgbClr val="FF6600"/>
              </a:buClr>
              <a:buSzPct val="100000"/>
              <a:buFont typeface="Arial" charset="0"/>
              <a:buNone/>
              <a:defRPr/>
            </a:pPr>
            <a:r>
              <a:rPr lang="en-US" sz="2000" kern="0" dirty="0">
                <a:solidFill>
                  <a:schemeClr val="accent6"/>
                </a:solidFill>
                <a:latin typeface="+mn-lt"/>
                <a:cs typeface="+mn-cs"/>
              </a:rPr>
              <a:t>Structured databases</a:t>
            </a:r>
          </a:p>
        </p:txBody>
      </p:sp>
      <p:sp>
        <p:nvSpPr>
          <p:cNvPr id="11" name="Rectangle 3"/>
          <p:cNvSpPr txBox="1">
            <a:spLocks noChangeArrowheads="1"/>
          </p:cNvSpPr>
          <p:nvPr/>
        </p:nvSpPr>
        <p:spPr bwMode="auto">
          <a:xfrm>
            <a:off x="2118998" y="4797152"/>
            <a:ext cx="4537274" cy="352220"/>
          </a:xfrm>
          <a:prstGeom prst="rect">
            <a:avLst/>
          </a:prstGeom>
          <a:noFill/>
          <a:ln>
            <a:miter lim="800000"/>
            <a:headEnd/>
            <a:tailEnd/>
          </a:ln>
        </p:spPr>
        <p:txBody>
          <a:bodyPr/>
          <a:lstStyle/>
          <a:p>
            <a:pPr marL="274638" indent="-274638" algn="ctr" eaLnBrk="0" hangingPunct="0">
              <a:lnSpc>
                <a:spcPct val="75000"/>
              </a:lnSpc>
              <a:spcBef>
                <a:spcPts val="600"/>
              </a:spcBef>
              <a:buClr>
                <a:srgbClr val="FF6600"/>
              </a:buClr>
              <a:buSzPct val="100000"/>
              <a:buFont typeface="Arial" charset="0"/>
              <a:buNone/>
              <a:defRPr/>
            </a:pPr>
            <a:r>
              <a:rPr lang="en-US" sz="2800" kern="0" dirty="0">
                <a:solidFill>
                  <a:srgbClr val="000000"/>
                </a:solidFill>
                <a:latin typeface="+mn-lt"/>
                <a:cs typeface="+mn-cs"/>
              </a:rPr>
              <a:t>	</a:t>
            </a:r>
            <a:r>
              <a:rPr lang="en-US" sz="2000" kern="0" dirty="0" smtClean="0">
                <a:solidFill>
                  <a:schemeClr val="accent6"/>
                </a:solidFill>
                <a:latin typeface="+mn-lt"/>
                <a:cs typeface="+mn-cs"/>
              </a:rPr>
              <a:t>Community </a:t>
            </a:r>
            <a:r>
              <a:rPr lang="en-US" sz="2000" kern="0" dirty="0">
                <a:solidFill>
                  <a:schemeClr val="accent6"/>
                </a:solidFill>
                <a:latin typeface="+mn-lt"/>
                <a:cs typeface="+mn-cs"/>
              </a:rPr>
              <a:t>initiatives</a:t>
            </a:r>
          </a:p>
        </p:txBody>
      </p:sp>
      <p:pic>
        <p:nvPicPr>
          <p:cNvPr id="27658" name="Picture 12" descr="Capture.PNG"/>
          <p:cNvPicPr>
            <a:picLocks noChangeAspect="1"/>
          </p:cNvPicPr>
          <p:nvPr/>
        </p:nvPicPr>
        <p:blipFill>
          <a:blip r:embed="rId6" cstate="print"/>
          <a:srcRect/>
          <a:stretch>
            <a:fillRect/>
          </a:stretch>
        </p:blipFill>
        <p:spPr bwMode="auto">
          <a:xfrm>
            <a:off x="7092950" y="3036887"/>
            <a:ext cx="1655763" cy="603250"/>
          </a:xfrm>
          <a:prstGeom prst="rect">
            <a:avLst/>
          </a:prstGeom>
          <a:noFill/>
          <a:ln w="9525">
            <a:noFill/>
            <a:miter lim="800000"/>
            <a:headEnd/>
            <a:tailEnd/>
          </a:ln>
        </p:spPr>
      </p:pic>
      <p:pic>
        <p:nvPicPr>
          <p:cNvPr id="27659" name="Picture 13" descr="Capture.PNG"/>
          <p:cNvPicPr>
            <a:picLocks noChangeAspect="1"/>
          </p:cNvPicPr>
          <p:nvPr/>
        </p:nvPicPr>
        <p:blipFill>
          <a:blip r:embed="rId7" cstate="print"/>
          <a:srcRect/>
          <a:stretch>
            <a:fillRect/>
          </a:stretch>
        </p:blipFill>
        <p:spPr bwMode="auto">
          <a:xfrm>
            <a:off x="5242148" y="2349500"/>
            <a:ext cx="2279650" cy="847725"/>
          </a:xfrm>
          <a:prstGeom prst="rect">
            <a:avLst/>
          </a:prstGeom>
          <a:noFill/>
          <a:ln w="9525">
            <a:noFill/>
            <a:miter lim="800000"/>
            <a:headEnd/>
            <a:tailEnd/>
          </a:ln>
        </p:spPr>
      </p:pic>
      <p:pic>
        <p:nvPicPr>
          <p:cNvPr id="27661" name="Picture 17" descr="Capture.PNG"/>
          <p:cNvPicPr>
            <a:picLocks noChangeAspect="1"/>
          </p:cNvPicPr>
          <p:nvPr/>
        </p:nvPicPr>
        <p:blipFill>
          <a:blip r:embed="rId8" cstate="print"/>
          <a:srcRect/>
          <a:stretch>
            <a:fillRect/>
          </a:stretch>
        </p:blipFill>
        <p:spPr bwMode="auto">
          <a:xfrm>
            <a:off x="3281383" y="5379195"/>
            <a:ext cx="1873251" cy="758974"/>
          </a:xfrm>
          <a:prstGeom prst="rect">
            <a:avLst/>
          </a:prstGeom>
          <a:noFill/>
          <a:ln w="9525">
            <a:noFill/>
            <a:miter lim="800000"/>
            <a:headEnd/>
            <a:tailEnd/>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4494" y="5255461"/>
            <a:ext cx="2296337" cy="1080013"/>
          </a:xfrm>
          <a:prstGeom prst="rect">
            <a:avLst/>
          </a:prstGeom>
        </p:spPr>
      </p:pic>
      <p:sp>
        <p:nvSpPr>
          <p:cNvPr id="3" name="AutoShape 4" descr="Zeno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Zeno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Zeno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3618636" y="6058475"/>
            <a:ext cx="1535998" cy="276999"/>
          </a:xfrm>
          <a:prstGeom prst="rect">
            <a:avLst/>
          </a:prstGeom>
        </p:spPr>
        <p:txBody>
          <a:bodyPr wrap="none">
            <a:spAutoFit/>
          </a:bodyPr>
          <a:lstStyle/>
          <a:p>
            <a:r>
              <a:rPr lang="en-GB" sz="1200" dirty="0">
                <a:hlinkClick r:id="rId10"/>
              </a:rPr>
              <a:t>http://</a:t>
            </a:r>
            <a:r>
              <a:rPr lang="en-GB" sz="1200" dirty="0" err="1" smtClean="0">
                <a:hlinkClick r:id="rId10"/>
              </a:rPr>
              <a:t>figshare.com</a:t>
            </a:r>
            <a:r>
              <a:rPr lang="en-GB" sz="1200" dirty="0" smtClean="0"/>
              <a:t> </a:t>
            </a:r>
            <a:endParaRPr lang="en-GB" sz="1200" dirty="0"/>
          </a:p>
        </p:txBody>
      </p:sp>
      <p:sp>
        <p:nvSpPr>
          <p:cNvPr id="12" name="Rectangle 11"/>
          <p:cNvSpPr/>
          <p:nvPr/>
        </p:nvSpPr>
        <p:spPr>
          <a:xfrm>
            <a:off x="1086444" y="6028863"/>
            <a:ext cx="1500732" cy="276999"/>
          </a:xfrm>
          <a:prstGeom prst="rect">
            <a:avLst/>
          </a:prstGeom>
        </p:spPr>
        <p:txBody>
          <a:bodyPr wrap="none">
            <a:spAutoFit/>
          </a:bodyPr>
          <a:lstStyle/>
          <a:p>
            <a:pPr algn="ctr"/>
            <a:r>
              <a:rPr lang="en-GB" sz="1200" dirty="0">
                <a:hlinkClick r:id="rId11"/>
              </a:rPr>
              <a:t>https://</a:t>
            </a:r>
            <a:r>
              <a:rPr lang="en-GB" sz="1200" dirty="0" err="1" smtClean="0">
                <a:hlinkClick r:id="rId11"/>
              </a:rPr>
              <a:t>zenodo.org</a:t>
            </a:r>
            <a:r>
              <a:rPr lang="en-GB" sz="1200" dirty="0" smtClean="0"/>
              <a:t> </a:t>
            </a:r>
            <a:endParaRPr lang="en-GB" sz="1200" dirty="0"/>
          </a:p>
        </p:txBody>
      </p:sp>
      <p:sp>
        <p:nvSpPr>
          <p:cNvPr id="13" name="Rectangle 12"/>
          <p:cNvSpPr/>
          <p:nvPr/>
        </p:nvSpPr>
        <p:spPr>
          <a:xfrm>
            <a:off x="5940152" y="6196974"/>
            <a:ext cx="1764778" cy="276999"/>
          </a:xfrm>
          <a:prstGeom prst="rect">
            <a:avLst/>
          </a:prstGeom>
        </p:spPr>
        <p:txBody>
          <a:bodyPr wrap="none">
            <a:spAutoFit/>
          </a:bodyPr>
          <a:lstStyle/>
          <a:p>
            <a:pPr algn="ctr"/>
            <a:r>
              <a:rPr lang="en-GB" sz="1200" dirty="0">
                <a:hlinkClick r:id="rId12"/>
              </a:rPr>
              <a:t>http://</a:t>
            </a:r>
            <a:r>
              <a:rPr lang="en-GB" sz="1200" dirty="0" smtClean="0">
                <a:hlinkClick r:id="rId12"/>
              </a:rPr>
              <a:t>www.re3data.org</a:t>
            </a:r>
            <a:r>
              <a:rPr lang="en-GB" sz="1200" dirty="0" smtClean="0"/>
              <a:t> </a:t>
            </a:r>
            <a:endParaRPr lang="en-GB" sz="1200" dirty="0"/>
          </a:p>
        </p:txBody>
      </p:sp>
      <p:sp>
        <p:nvSpPr>
          <p:cNvPr id="14" name="Rectangle 13"/>
          <p:cNvSpPr/>
          <p:nvPr/>
        </p:nvSpPr>
        <p:spPr bwMode="auto">
          <a:xfrm>
            <a:off x="460375" y="1556792"/>
            <a:ext cx="4039617" cy="266429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5" name="Rectangle 14"/>
          <p:cNvSpPr/>
          <p:nvPr/>
        </p:nvSpPr>
        <p:spPr bwMode="auto">
          <a:xfrm>
            <a:off x="4932040" y="1556792"/>
            <a:ext cx="3960440" cy="266429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6" name="Rectangle 15"/>
          <p:cNvSpPr/>
          <p:nvPr/>
        </p:nvSpPr>
        <p:spPr bwMode="auto">
          <a:xfrm>
            <a:off x="813187" y="4717175"/>
            <a:ext cx="7407225" cy="179238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27" name="Picture 15" descr="ZENOD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598" y="5655536"/>
            <a:ext cx="1223814" cy="40293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59158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Introduction </a:t>
            </a:r>
            <a:r>
              <a:rPr lang="en-GB" dirty="0"/>
              <a:t>to </a:t>
            </a:r>
            <a:r>
              <a:rPr lang="en-GB" dirty="0" smtClean="0"/>
              <a:t>RDM and Data </a:t>
            </a:r>
            <a:r>
              <a:rPr lang="en-GB" dirty="0"/>
              <a:t>Management Planning</a:t>
            </a:r>
          </a:p>
          <a:p>
            <a:r>
              <a:rPr lang="en-GB" dirty="0" err="1"/>
              <a:t>DMPonline</a:t>
            </a:r>
            <a:r>
              <a:rPr lang="en-GB" dirty="0"/>
              <a:t> demonstration </a:t>
            </a:r>
          </a:p>
          <a:p>
            <a:r>
              <a:rPr lang="en-GB" dirty="0" smtClean="0"/>
              <a:t>Exercise to review a DMP</a:t>
            </a:r>
          </a:p>
          <a:p>
            <a:r>
              <a:rPr lang="en-GB" dirty="0" smtClean="0"/>
              <a:t>DMP support and guidance at Salford</a:t>
            </a:r>
            <a:endParaRPr lang="en-GB" dirty="0"/>
          </a:p>
          <a:p>
            <a:pPr lvl="1"/>
            <a:endParaRPr lang="en-GB" dirty="0" smtClean="0">
              <a:solidFill>
                <a:schemeClr val="accent6"/>
              </a:solidFill>
            </a:endParaRPr>
          </a:p>
          <a:p>
            <a:pPr marL="457200" lvl="1" indent="0">
              <a:buNone/>
            </a:pPr>
            <a:endParaRPr lang="en-GB" dirty="0" smtClean="0">
              <a:solidFill>
                <a:schemeClr val="accent6"/>
              </a:solidFill>
            </a:endParaRPr>
          </a:p>
        </p:txBody>
      </p:sp>
    </p:spTree>
    <p:extLst>
      <p:ext uri="{BB962C8B-B14F-4D97-AF65-F5344CB8AC3E}">
        <p14:creationId xmlns:p14="http://schemas.microsoft.com/office/powerpoint/2010/main" val="2874525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166"/>
            <a:ext cx="9144000" cy="648072"/>
          </a:xfrm>
        </p:spPr>
        <p:txBody>
          <a:bodyPr/>
          <a:lstStyle/>
          <a:p>
            <a:pPr algn="l"/>
            <a:r>
              <a:rPr lang="en-GB" dirty="0" smtClean="0"/>
              <a:t>Data Catalogues</a:t>
            </a:r>
            <a:endParaRPr lang="en-GB" dirty="0"/>
          </a:p>
        </p:txBody>
      </p:sp>
      <p:sp>
        <p:nvSpPr>
          <p:cNvPr id="3" name="Content Placeholder 2"/>
          <p:cNvSpPr>
            <a:spLocks noGrp="1"/>
          </p:cNvSpPr>
          <p:nvPr>
            <p:ph idx="1"/>
          </p:nvPr>
        </p:nvSpPr>
        <p:spPr>
          <a:xfrm>
            <a:off x="251520" y="1124744"/>
            <a:ext cx="8640960" cy="5589240"/>
          </a:xfrm>
        </p:spPr>
        <p:txBody>
          <a:bodyPr/>
          <a:lstStyle/>
          <a:p>
            <a:pPr marL="0" indent="0">
              <a:spcAft>
                <a:spcPts val="0"/>
              </a:spcAft>
              <a:buNone/>
            </a:pPr>
            <a:endParaRPr lang="en-GB" dirty="0" smtClean="0"/>
          </a:p>
          <a:p>
            <a:pPr marL="0" indent="0">
              <a:spcAft>
                <a:spcPts val="0"/>
              </a:spcAft>
              <a:buNone/>
            </a:pPr>
            <a:endParaRPr lang="en-GB" dirty="0" smtClean="0"/>
          </a:p>
          <a:p>
            <a:pPr>
              <a:spcAft>
                <a:spcPts val="0"/>
              </a:spcAft>
              <a:buNone/>
            </a:pPr>
            <a:r>
              <a:rPr lang="en-GB" sz="2000" dirty="0" smtClean="0"/>
              <a:t>	</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438" y="1758744"/>
            <a:ext cx="3605970" cy="205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2478" y="3182284"/>
            <a:ext cx="3927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33" y="1124744"/>
            <a:ext cx="3431898" cy="26938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654" y="4102199"/>
            <a:ext cx="3674784" cy="2564904"/>
          </a:xfrm>
          <a:prstGeom prst="rect">
            <a:avLst/>
          </a:prstGeom>
        </p:spPr>
      </p:pic>
      <p:sp>
        <p:nvSpPr>
          <p:cNvPr id="8" name="TextBox 7"/>
          <p:cNvSpPr txBox="1"/>
          <p:nvPr/>
        </p:nvSpPr>
        <p:spPr>
          <a:xfrm>
            <a:off x="2629260" y="3140968"/>
            <a:ext cx="1556836" cy="369332"/>
          </a:xfrm>
          <a:prstGeom prst="rect">
            <a:avLst/>
          </a:prstGeom>
          <a:noFill/>
        </p:spPr>
        <p:txBody>
          <a:bodyPr wrap="none" rtlCol="0">
            <a:spAutoFit/>
          </a:bodyPr>
          <a:lstStyle/>
          <a:p>
            <a:pPr algn="ctr"/>
            <a:r>
              <a:rPr lang="en-GB" b="1" dirty="0" smtClean="0">
                <a:solidFill>
                  <a:schemeClr val="accent6"/>
                </a:solidFill>
              </a:rPr>
              <a:t>Institutional </a:t>
            </a:r>
            <a:endParaRPr lang="en-GB" b="1" dirty="0">
              <a:solidFill>
                <a:schemeClr val="accent6"/>
              </a:solidFill>
            </a:endParaRPr>
          </a:p>
        </p:txBody>
      </p:sp>
      <p:sp>
        <p:nvSpPr>
          <p:cNvPr id="9" name="TextBox 8"/>
          <p:cNvSpPr txBox="1"/>
          <p:nvPr/>
        </p:nvSpPr>
        <p:spPr>
          <a:xfrm>
            <a:off x="4552478" y="1233091"/>
            <a:ext cx="1095172" cy="369332"/>
          </a:xfrm>
          <a:prstGeom prst="rect">
            <a:avLst/>
          </a:prstGeom>
          <a:noFill/>
        </p:spPr>
        <p:txBody>
          <a:bodyPr wrap="none" rtlCol="0">
            <a:spAutoFit/>
          </a:bodyPr>
          <a:lstStyle/>
          <a:p>
            <a:r>
              <a:rPr lang="en-GB" b="1" dirty="0" smtClean="0">
                <a:solidFill>
                  <a:schemeClr val="accent6"/>
                </a:solidFill>
              </a:rPr>
              <a:t>Funders</a:t>
            </a:r>
            <a:endParaRPr lang="en-GB" b="1" dirty="0">
              <a:solidFill>
                <a:schemeClr val="accent6"/>
              </a:solidFill>
            </a:endParaRPr>
          </a:p>
        </p:txBody>
      </p:sp>
      <p:sp>
        <p:nvSpPr>
          <p:cNvPr id="10" name="TextBox 9"/>
          <p:cNvSpPr txBox="1"/>
          <p:nvPr/>
        </p:nvSpPr>
        <p:spPr>
          <a:xfrm>
            <a:off x="2699792" y="5384651"/>
            <a:ext cx="1159292" cy="369332"/>
          </a:xfrm>
          <a:prstGeom prst="rect">
            <a:avLst/>
          </a:prstGeom>
          <a:noFill/>
        </p:spPr>
        <p:txBody>
          <a:bodyPr wrap="none" rtlCol="0">
            <a:spAutoFit/>
          </a:bodyPr>
          <a:lstStyle/>
          <a:p>
            <a:pPr algn="ctr"/>
            <a:r>
              <a:rPr lang="en-GB" b="1" dirty="0" smtClean="0">
                <a:solidFill>
                  <a:schemeClr val="accent6"/>
                </a:solidFill>
              </a:rPr>
              <a:t>National </a:t>
            </a:r>
            <a:endParaRPr lang="en-GB" b="1" dirty="0">
              <a:solidFill>
                <a:schemeClr val="accent6"/>
              </a:solidFill>
            </a:endParaRPr>
          </a:p>
        </p:txBody>
      </p:sp>
      <p:sp>
        <p:nvSpPr>
          <p:cNvPr id="11" name="Rectangle 10"/>
          <p:cNvSpPr/>
          <p:nvPr/>
        </p:nvSpPr>
        <p:spPr bwMode="auto">
          <a:xfrm>
            <a:off x="395536" y="826431"/>
            <a:ext cx="3960440" cy="290223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2" name="Rectangle 11"/>
          <p:cNvSpPr/>
          <p:nvPr/>
        </p:nvSpPr>
        <p:spPr bwMode="auto">
          <a:xfrm>
            <a:off x="4427984" y="1145241"/>
            <a:ext cx="4664868" cy="407408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3" name="Rectangle 12"/>
          <p:cNvSpPr/>
          <p:nvPr/>
        </p:nvSpPr>
        <p:spPr bwMode="auto">
          <a:xfrm>
            <a:off x="238558" y="3933056"/>
            <a:ext cx="4032448" cy="273404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2357789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144000" cy="648072"/>
          </a:xfrm>
        </p:spPr>
        <p:txBody>
          <a:bodyPr/>
          <a:lstStyle/>
          <a:p>
            <a:pPr algn="l"/>
            <a:r>
              <a:rPr lang="en-GB" dirty="0" smtClean="0"/>
              <a:t>Tips for improving data reuse</a:t>
            </a:r>
            <a:endParaRPr lang="en-GB" dirty="0"/>
          </a:p>
        </p:txBody>
      </p:sp>
      <p:sp>
        <p:nvSpPr>
          <p:cNvPr id="3" name="Content Placeholder 2"/>
          <p:cNvSpPr>
            <a:spLocks noGrp="1"/>
          </p:cNvSpPr>
          <p:nvPr>
            <p:ph idx="1"/>
          </p:nvPr>
        </p:nvSpPr>
        <p:spPr>
          <a:xfrm>
            <a:off x="3256036" y="3409664"/>
            <a:ext cx="4862372" cy="307368"/>
          </a:xfrm>
        </p:spPr>
        <p:txBody>
          <a:bodyPr/>
          <a:lstStyle/>
          <a:p>
            <a:pPr marL="0" indent="0" algn="ctr">
              <a:spcAft>
                <a:spcPts val="0"/>
              </a:spcAft>
              <a:buNone/>
            </a:pPr>
            <a:r>
              <a:rPr lang="en-GB" sz="1100" dirty="0" err="1" smtClean="0">
                <a:hlinkClick r:id="rId3"/>
              </a:rPr>
              <a:t>www.dcc.ac.uk</a:t>
            </a:r>
            <a:r>
              <a:rPr lang="en-GB" sz="1100" dirty="0" smtClean="0">
                <a:hlinkClick r:id="rId3"/>
              </a:rPr>
              <a:t>/resources/how-guides/license-research-data</a:t>
            </a:r>
            <a:r>
              <a:rPr lang="en-GB" sz="1100" dirty="0" smtClean="0"/>
              <a:t> </a:t>
            </a:r>
          </a:p>
          <a:p>
            <a:pPr marL="0" indent="0" algn="ctr">
              <a:spcAft>
                <a:spcPts val="0"/>
              </a:spcAft>
              <a:buNone/>
            </a:pPr>
            <a:endParaRPr lang="en-GB" sz="1400" dirty="0"/>
          </a:p>
          <a:p>
            <a:pPr algn="ctr"/>
            <a:endParaRPr lang="en-GB"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861049"/>
            <a:ext cx="4930157" cy="2376264"/>
          </a:xfrm>
          <a:prstGeom prst="rect">
            <a:avLst/>
          </a:prstGeom>
        </p:spPr>
      </p:pic>
      <p:sp>
        <p:nvSpPr>
          <p:cNvPr id="5" name="Rectangle 4"/>
          <p:cNvSpPr/>
          <p:nvPr/>
        </p:nvSpPr>
        <p:spPr>
          <a:xfrm>
            <a:off x="595829" y="6363296"/>
            <a:ext cx="4930157" cy="261610"/>
          </a:xfrm>
          <a:prstGeom prst="rect">
            <a:avLst/>
          </a:prstGeom>
        </p:spPr>
        <p:txBody>
          <a:bodyPr wrap="square">
            <a:spAutoFit/>
          </a:bodyPr>
          <a:lstStyle/>
          <a:p>
            <a:pPr marL="0" lvl="1" indent="0" algn="ctr">
              <a:spcAft>
                <a:spcPts val="0"/>
              </a:spcAft>
              <a:buNone/>
            </a:pPr>
            <a:r>
              <a:rPr lang="en-GB" sz="1100" dirty="0">
                <a:hlinkClick r:id="rId5"/>
              </a:rPr>
              <a:t>http://</a:t>
            </a:r>
            <a:r>
              <a:rPr lang="en-GB" sz="1100" dirty="0" err="1">
                <a:hlinkClick r:id="rId5"/>
              </a:rPr>
              <a:t>www.dcc.ac.uk</a:t>
            </a:r>
            <a:r>
              <a:rPr lang="en-GB" sz="1100" dirty="0">
                <a:hlinkClick r:id="rId5"/>
              </a:rPr>
              <a:t>/resources/how-guides/cite-datasets</a:t>
            </a:r>
            <a:r>
              <a:rPr lang="en-GB" sz="1100" dirty="0"/>
              <a:t> </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892" y="738064"/>
            <a:ext cx="5581335" cy="2716952"/>
          </a:xfrm>
          <a:prstGeom prst="rect">
            <a:avLst/>
          </a:prstGeom>
        </p:spPr>
      </p:pic>
      <p:sp>
        <p:nvSpPr>
          <p:cNvPr id="7" name="Rectangle 6"/>
          <p:cNvSpPr/>
          <p:nvPr/>
        </p:nvSpPr>
        <p:spPr bwMode="auto">
          <a:xfrm>
            <a:off x="618277" y="3861048"/>
            <a:ext cx="4907709" cy="2763858"/>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8" name="Rectangle 7"/>
          <p:cNvSpPr/>
          <p:nvPr/>
        </p:nvSpPr>
        <p:spPr bwMode="auto">
          <a:xfrm>
            <a:off x="2987824" y="754038"/>
            <a:ext cx="5150403" cy="2962994"/>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235549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Writing a Data Management Plan</a:t>
            </a:r>
            <a:endParaRPr lang="en-GB" sz="5400" kern="0" dirty="0">
              <a:solidFill>
                <a:schemeClr val="bg1"/>
              </a:solidFill>
            </a:endParaRPr>
          </a:p>
        </p:txBody>
      </p:sp>
    </p:spTree>
    <p:extLst>
      <p:ext uri="{BB962C8B-B14F-4D97-AF65-F5344CB8AC3E}">
        <p14:creationId xmlns:p14="http://schemas.microsoft.com/office/powerpoint/2010/main" val="1753818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12204" y="260648"/>
            <a:ext cx="9146860" cy="1152128"/>
          </a:xfrm>
          <a:prstGeom prst="rect">
            <a:avLst/>
          </a:prstGeom>
          <a:noFill/>
          <a:ln>
            <a:miter lim="800000"/>
            <a:headEnd/>
            <a:tailEnd/>
          </a:ln>
        </p:spPr>
        <p:txBody>
          <a:bodyPr anchor="ctr">
            <a:noAutofit/>
          </a:bodyPr>
          <a:lstStyle/>
          <a:p>
            <a:pPr eaLnBrk="1" hangingPunct="1"/>
            <a:r>
              <a:rPr lang="en-GB" sz="3600" dirty="0" smtClean="0"/>
              <a:t>What is a data management plan (DMP)?</a:t>
            </a:r>
            <a:endParaRPr lang="en-GB" sz="3600" dirty="0"/>
          </a:p>
        </p:txBody>
      </p:sp>
      <p:sp>
        <p:nvSpPr>
          <p:cNvPr id="47106" name="Rectangle 5"/>
          <p:cNvSpPr>
            <a:spLocks noChangeArrowheads="1"/>
          </p:cNvSpPr>
          <p:nvPr/>
        </p:nvSpPr>
        <p:spPr bwMode="auto">
          <a:xfrm>
            <a:off x="-2" y="1290337"/>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sp>
        <p:nvSpPr>
          <p:cNvPr id="8" name="Circular Arrow 7"/>
          <p:cNvSpPr/>
          <p:nvPr/>
        </p:nvSpPr>
        <p:spPr>
          <a:xfrm>
            <a:off x="6420754" y="4083714"/>
            <a:ext cx="2212282" cy="2212282"/>
          </a:xfrm>
          <a:prstGeom prst="circularArrow">
            <a:avLst>
              <a:gd name="adj1" fmla="val 5274"/>
              <a:gd name="adj2" fmla="val 312630"/>
              <a:gd name="adj3" fmla="val 14468154"/>
              <a:gd name="adj4" fmla="val 16987876"/>
              <a:gd name="adj5" fmla="val 547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7164288" y="4090329"/>
            <a:ext cx="725213" cy="362606"/>
            <a:chOff x="775743" y="1072"/>
            <a:chExt cx="725213" cy="362606"/>
          </a:xfrm>
        </p:grpSpPr>
        <p:sp>
          <p:nvSpPr>
            <p:cNvPr id="25" name="Rounded Rectangle 24"/>
            <p:cNvSpPr/>
            <p:nvPr/>
          </p:nvSpPr>
          <p:spPr>
            <a:xfrm>
              <a:off x="775743" y="1072"/>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5"/>
            <p:cNvSpPr/>
            <p:nvPr/>
          </p:nvSpPr>
          <p:spPr>
            <a:xfrm>
              <a:off x="793444" y="18773"/>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p:txBody>
        </p:sp>
      </p:grpSp>
      <p:grpSp>
        <p:nvGrpSpPr>
          <p:cNvPr id="10" name="Group 9"/>
          <p:cNvGrpSpPr/>
          <p:nvPr/>
        </p:nvGrpSpPr>
        <p:grpSpPr>
          <a:xfrm>
            <a:off x="7943911" y="4539334"/>
            <a:ext cx="725213" cy="362606"/>
            <a:chOff x="1555366" y="450077"/>
            <a:chExt cx="725213" cy="362606"/>
          </a:xfrm>
        </p:grpSpPr>
        <p:sp>
          <p:nvSpPr>
            <p:cNvPr id="23" name="Rounded Rectangle 22"/>
            <p:cNvSpPr/>
            <p:nvPr/>
          </p:nvSpPr>
          <p:spPr>
            <a:xfrm>
              <a:off x="1555366" y="450077"/>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7"/>
            <p:cNvSpPr/>
            <p:nvPr/>
          </p:nvSpPr>
          <p:spPr>
            <a:xfrm>
              <a:off x="1573067" y="467778"/>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p:txBody>
        </p:sp>
      </p:grpSp>
      <p:grpSp>
        <p:nvGrpSpPr>
          <p:cNvPr id="11" name="Group 10"/>
          <p:cNvGrpSpPr/>
          <p:nvPr/>
        </p:nvGrpSpPr>
        <p:grpSpPr>
          <a:xfrm>
            <a:off x="7943911" y="5436812"/>
            <a:ext cx="725213" cy="362606"/>
            <a:chOff x="1555366" y="1347555"/>
            <a:chExt cx="725213" cy="362606"/>
          </a:xfrm>
        </p:grpSpPr>
        <p:sp>
          <p:nvSpPr>
            <p:cNvPr id="21" name="Rounded Rectangle 20"/>
            <p:cNvSpPr/>
            <p:nvPr/>
          </p:nvSpPr>
          <p:spPr>
            <a:xfrm>
              <a:off x="1555366" y="1347555"/>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9"/>
            <p:cNvSpPr/>
            <p:nvPr/>
          </p:nvSpPr>
          <p:spPr>
            <a:xfrm>
              <a:off x="1573067" y="1365256"/>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p:txBody>
        </p:sp>
      </p:grpSp>
      <p:grpSp>
        <p:nvGrpSpPr>
          <p:cNvPr id="12" name="Group 11"/>
          <p:cNvGrpSpPr/>
          <p:nvPr/>
        </p:nvGrpSpPr>
        <p:grpSpPr>
          <a:xfrm>
            <a:off x="7166673" y="5885551"/>
            <a:ext cx="725213" cy="362606"/>
            <a:chOff x="778128" y="1796294"/>
            <a:chExt cx="725213" cy="362606"/>
          </a:xfrm>
        </p:grpSpPr>
        <p:sp>
          <p:nvSpPr>
            <p:cNvPr id="19" name="Rounded Rectangle 18"/>
            <p:cNvSpPr/>
            <p:nvPr/>
          </p:nvSpPr>
          <p:spPr>
            <a:xfrm>
              <a:off x="778128" y="1796294"/>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11"/>
            <p:cNvSpPr/>
            <p:nvPr/>
          </p:nvSpPr>
          <p:spPr>
            <a:xfrm>
              <a:off x="795829" y="1813995"/>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p:txBody>
        </p:sp>
      </p:grpSp>
      <p:grpSp>
        <p:nvGrpSpPr>
          <p:cNvPr id="13" name="Group 12"/>
          <p:cNvGrpSpPr/>
          <p:nvPr/>
        </p:nvGrpSpPr>
        <p:grpSpPr>
          <a:xfrm>
            <a:off x="6389435" y="5436812"/>
            <a:ext cx="725213" cy="362606"/>
            <a:chOff x="890" y="1347555"/>
            <a:chExt cx="725213" cy="362606"/>
          </a:xfrm>
        </p:grpSpPr>
        <p:sp>
          <p:nvSpPr>
            <p:cNvPr id="17" name="Rounded Rectangle 16"/>
            <p:cNvSpPr/>
            <p:nvPr/>
          </p:nvSpPr>
          <p:spPr>
            <a:xfrm>
              <a:off x="890" y="1347555"/>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3"/>
            <p:cNvSpPr/>
            <p:nvPr/>
          </p:nvSpPr>
          <p:spPr>
            <a:xfrm>
              <a:off x="18591" y="1365256"/>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p:txBody>
        </p:sp>
      </p:grpSp>
      <p:grpSp>
        <p:nvGrpSpPr>
          <p:cNvPr id="14" name="Group 13"/>
          <p:cNvGrpSpPr/>
          <p:nvPr/>
        </p:nvGrpSpPr>
        <p:grpSpPr>
          <a:xfrm>
            <a:off x="6389435" y="4539334"/>
            <a:ext cx="725213" cy="362606"/>
            <a:chOff x="890" y="450077"/>
            <a:chExt cx="725213" cy="362606"/>
          </a:xfrm>
        </p:grpSpPr>
        <p:sp>
          <p:nvSpPr>
            <p:cNvPr id="15" name="Rounded Rectangle 14"/>
            <p:cNvSpPr/>
            <p:nvPr/>
          </p:nvSpPr>
          <p:spPr>
            <a:xfrm>
              <a:off x="890" y="450077"/>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15"/>
            <p:cNvSpPr/>
            <p:nvPr/>
          </p:nvSpPr>
          <p:spPr>
            <a:xfrm>
              <a:off x="18591" y="467778"/>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p:txBody>
        </p:sp>
      </p:grpSp>
    </p:spTree>
    <p:extLst>
      <p:ext uri="{BB962C8B-B14F-4D97-AF65-F5344CB8AC3E}">
        <p14:creationId xmlns:p14="http://schemas.microsoft.com/office/powerpoint/2010/main" val="147981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dirty="0" smtClean="0"/>
              <a:t>Research 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1647391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839200" cy="1143000"/>
          </a:xfrm>
        </p:spPr>
        <p:txBody>
          <a:bodyPr/>
          <a:lstStyle/>
          <a:p>
            <a:r>
              <a:rPr lang="en-GB" dirty="0" smtClean="0"/>
              <a:t>Why bother? </a:t>
            </a:r>
            <a:endParaRPr lang="en-GB" dirty="0"/>
          </a:p>
        </p:txBody>
      </p:sp>
      <p:sp>
        <p:nvSpPr>
          <p:cNvPr id="3" name="Content Placeholder 2"/>
          <p:cNvSpPr>
            <a:spLocks noGrp="1"/>
          </p:cNvSpPr>
          <p:nvPr>
            <p:ph idx="1"/>
          </p:nvPr>
        </p:nvSpPr>
        <p:spPr>
          <a:xfrm>
            <a:off x="395536" y="1268760"/>
            <a:ext cx="8496944" cy="4448472"/>
          </a:xfrm>
        </p:spPr>
        <p:txBody>
          <a:bodyPr>
            <a:noAutofit/>
          </a:bodyPr>
          <a:lstStyle/>
          <a:p>
            <a:pPr>
              <a:spcBef>
                <a:spcPts val="0"/>
              </a:spcBef>
              <a:spcAft>
                <a:spcPts val="0"/>
              </a:spcAft>
            </a:pPr>
            <a:r>
              <a:rPr lang="en-GB" sz="2800" dirty="0" smtClean="0"/>
              <a:t>compliance</a:t>
            </a:r>
          </a:p>
          <a:p>
            <a:pPr>
              <a:spcBef>
                <a:spcPts val="0"/>
              </a:spcBef>
              <a:spcAft>
                <a:spcPts val="0"/>
              </a:spcAft>
            </a:pPr>
            <a:endParaRPr lang="en-GB" sz="2800" dirty="0"/>
          </a:p>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 breaches</a:t>
            </a:r>
          </a:p>
          <a:p>
            <a:pPr>
              <a:spcBef>
                <a:spcPts val="0"/>
              </a:spcBef>
              <a:spcAft>
                <a:spcPts val="0"/>
              </a:spcAft>
              <a:buNone/>
            </a:pPr>
            <a:endParaRPr lang="en-GB" sz="2800" dirty="0" smtClean="0"/>
          </a:p>
          <a:p>
            <a:pPr>
              <a:spcBef>
                <a:spcPts val="0"/>
              </a:spcBef>
              <a:spcAft>
                <a:spcPts val="0"/>
              </a:spcAft>
            </a:pPr>
            <a:r>
              <a:rPr lang="en-GB" sz="2800" dirty="0" smtClean="0"/>
              <a:t>to avoid duplication</a:t>
            </a:r>
          </a:p>
          <a:p>
            <a:pPr>
              <a:spcBef>
                <a:spcPts val="0"/>
              </a:spcBef>
              <a:spcAft>
                <a:spcPts val="0"/>
              </a:spcAft>
            </a:pPr>
            <a:endParaRPr lang="en-GB" sz="2800" dirty="0" smtClean="0"/>
          </a:p>
        </p:txBody>
      </p:sp>
    </p:spTree>
    <p:extLst>
      <p:ext uri="{BB962C8B-B14F-4D97-AF65-F5344CB8AC3E}">
        <p14:creationId xmlns:p14="http://schemas.microsoft.com/office/powerpoint/2010/main" val="735482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The DCC offers DMP guidance and tools</a:t>
            </a:r>
          </a:p>
        </p:txBody>
      </p:sp>
      <p:pic>
        <p:nvPicPr>
          <p:cNvPr id="5" name="Picture 4" descr="Capture.PNG"/>
          <p:cNvPicPr>
            <a:picLocks noChangeAspect="1"/>
          </p:cNvPicPr>
          <p:nvPr/>
        </p:nvPicPr>
        <p:blipFill>
          <a:blip r:embed="rId3"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4"/>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5" cstate="print"/>
          <a:srcRect l="46825" t="25899" r="2238" b="20233"/>
          <a:stretch>
            <a:fillRect/>
          </a:stretch>
        </p:blipFill>
        <p:spPr bwMode="auto">
          <a:xfrm>
            <a:off x="3131840" y="3789040"/>
            <a:ext cx="2119042" cy="2052266"/>
          </a:xfrm>
          <a:prstGeom prst="rect">
            <a:avLst/>
          </a:prstGeom>
          <a:noFill/>
          <a:ln w="9525">
            <a:noFill/>
            <a:miter lim="800000"/>
            <a:headEnd/>
            <a:tailEnd/>
          </a:ln>
        </p:spPr>
      </p:pic>
      <p:pic>
        <p:nvPicPr>
          <p:cNvPr id="8" name="Picture 7" descr="DMPonline_logo_biggerjpg.jpg"/>
          <p:cNvPicPr>
            <a:picLocks noChangeAspect="1"/>
          </p:cNvPicPr>
          <p:nvPr/>
        </p:nvPicPr>
        <p:blipFill>
          <a:blip r:embed="rId6" cstate="print"/>
          <a:stretch>
            <a:fillRect/>
          </a:stretch>
        </p:blipFill>
        <p:spPr>
          <a:xfrm>
            <a:off x="251520" y="1556792"/>
            <a:ext cx="2664296" cy="265586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Start </a:t>
            </a:r>
            <a:r>
              <a:rPr lang="en-GB" sz="2400" dirty="0" smtClean="0">
                <a:solidFill>
                  <a:schemeClr val="accent2"/>
                </a:solidFill>
              </a:rPr>
              <a:t>early - don’t wait until the last minute to develop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Don’t try to write </a:t>
            </a:r>
            <a:r>
              <a:rPr lang="en-GB" sz="2400" dirty="0" smtClean="0">
                <a:solidFill>
                  <a:schemeClr val="accent2"/>
                </a:solidFill>
              </a:rPr>
              <a:t>the plan in isolation – </a:t>
            </a:r>
            <a:r>
              <a:rPr lang="en-GB" sz="2400" dirty="0" smtClean="0">
                <a:solidFill>
                  <a:schemeClr val="accent2"/>
                </a:solidFill>
              </a:rPr>
              <a:t>seek </a:t>
            </a:r>
            <a:r>
              <a:rPr lang="en-GB" sz="2400" dirty="0" smtClean="0">
                <a:solidFill>
                  <a:schemeClr val="accent2"/>
                </a:solidFill>
              </a:rPr>
              <a:t>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Be </a:t>
            </a:r>
            <a:r>
              <a:rPr lang="en-GB" sz="2400" dirty="0" smtClean="0">
                <a:solidFill>
                  <a:schemeClr val="accent2"/>
                </a:solidFill>
                <a:ea typeface="ＭＳ Ｐゴシック" pitchFamily="34" charset="-128"/>
              </a:rPr>
              <a:t>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 a quick quiz</a:t>
            </a:r>
            <a:endParaRPr lang="en-GB" dirty="0"/>
          </a:p>
        </p:txBody>
      </p:sp>
      <p:sp>
        <p:nvSpPr>
          <p:cNvPr id="3" name="Content Placeholder 2"/>
          <p:cNvSpPr>
            <a:spLocks noGrp="1"/>
          </p:cNvSpPr>
          <p:nvPr>
            <p:ph idx="1"/>
          </p:nvPr>
        </p:nvSpPr>
        <p:spPr>
          <a:xfrm>
            <a:off x="755576" y="1340768"/>
            <a:ext cx="7772400" cy="3352800"/>
          </a:xfrm>
        </p:spPr>
        <p:txBody>
          <a:bodyPr/>
          <a:lstStyle/>
          <a:p>
            <a:pPr marL="0" lvl="0" indent="0">
              <a:buNone/>
            </a:pPr>
            <a:r>
              <a:rPr lang="en-US" dirty="0" smtClean="0"/>
              <a:t>1. How </a:t>
            </a:r>
            <a:r>
              <a:rPr lang="en-US" dirty="0"/>
              <a:t>long do RCUK funders typically expect research data of long-term value to be preserved?</a:t>
            </a:r>
            <a:endParaRPr lang="en-GB" dirty="0"/>
          </a:p>
          <a:p>
            <a:pPr marL="0" indent="0">
              <a:buNone/>
            </a:pPr>
            <a:r>
              <a:rPr lang="en-US" dirty="0"/>
              <a:t> </a:t>
            </a:r>
            <a:endParaRPr lang="en-GB" dirty="0"/>
          </a:p>
          <a:p>
            <a:pPr marL="0" lvl="0" indent="0">
              <a:lnSpc>
                <a:spcPct val="200000"/>
              </a:lnSpc>
              <a:buNone/>
            </a:pPr>
            <a:r>
              <a:rPr lang="en-US" dirty="0" smtClean="0"/>
              <a:t>a) 10</a:t>
            </a:r>
            <a:r>
              <a:rPr lang="en-US" dirty="0"/>
              <a:t>+ years</a:t>
            </a:r>
            <a:endParaRPr lang="en-GB" dirty="0"/>
          </a:p>
          <a:p>
            <a:pPr marL="0" lvl="0" indent="0">
              <a:lnSpc>
                <a:spcPct val="200000"/>
              </a:lnSpc>
              <a:buNone/>
            </a:pPr>
            <a:r>
              <a:rPr lang="en-US" dirty="0" smtClean="0"/>
              <a:t>b) In </a:t>
            </a:r>
            <a:r>
              <a:rPr lang="en-US" dirty="0"/>
              <a:t>perpetuity</a:t>
            </a:r>
            <a:endParaRPr lang="en-GB" dirty="0"/>
          </a:p>
          <a:p>
            <a:pPr marL="0" lvl="0" indent="0">
              <a:lnSpc>
                <a:spcPct val="200000"/>
              </a:lnSpc>
              <a:buNone/>
            </a:pPr>
            <a:r>
              <a:rPr lang="en-US" dirty="0" smtClean="0"/>
              <a:t>c) 5 </a:t>
            </a:r>
            <a:r>
              <a:rPr lang="en-US" dirty="0"/>
              <a:t>years</a:t>
            </a:r>
            <a:endParaRPr lang="en-GB" dirty="0"/>
          </a:p>
          <a:p>
            <a:pPr marL="0" indent="0">
              <a:buNone/>
            </a:pPr>
            <a:r>
              <a:rPr lang="en-US" dirty="0"/>
              <a:t> </a:t>
            </a:r>
            <a:endParaRPr lang="en-GB" dirty="0"/>
          </a:p>
          <a:p>
            <a:pPr marL="0" indent="0">
              <a:buNone/>
            </a:pPr>
            <a:r>
              <a:rPr lang="en-US" dirty="0"/>
              <a:t> </a:t>
            </a:r>
            <a:endParaRPr lang="en-GB" dirty="0"/>
          </a:p>
        </p:txBody>
      </p:sp>
    </p:spTree>
    <p:extLst>
      <p:ext uri="{BB962C8B-B14F-4D97-AF65-F5344CB8AC3E}">
        <p14:creationId xmlns:p14="http://schemas.microsoft.com/office/powerpoint/2010/main" val="4293625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support staff or researchers initiate the plan? </a:t>
            </a:r>
            <a:r>
              <a:rPr lang="en-GB" sz="2400" dirty="0" smtClean="0">
                <a:solidFill>
                  <a:schemeClr val="accent2"/>
                </a:solidFill>
              </a:rPr>
              <a:t>What might be the best option? </a:t>
            </a:r>
            <a:endParaRPr lang="en-GB" sz="2400" dirty="0" smtClean="0">
              <a:solidFill>
                <a:schemeClr val="accent2"/>
              </a:solidFill>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you </a:t>
            </a:r>
            <a:r>
              <a:rPr lang="en-GB" sz="2400" dirty="0" smtClean="0">
                <a:solidFill>
                  <a:schemeClr val="accent2"/>
                </a:solidFill>
              </a:rPr>
              <a:t>deposit </a:t>
            </a:r>
            <a:r>
              <a:rPr lang="en-GB" sz="2400" dirty="0" smtClean="0">
                <a:solidFill>
                  <a:schemeClr val="accent2"/>
                </a:solidFill>
              </a:rPr>
              <a:t>a </a:t>
            </a:r>
            <a:r>
              <a:rPr lang="en-GB" sz="2400" dirty="0" smtClean="0">
                <a:solidFill>
                  <a:schemeClr val="accent2"/>
                </a:solidFill>
              </a:rPr>
              <a:t>copy of the grant stage DMP as part of funding application records?</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Will you </a:t>
            </a:r>
            <a:r>
              <a:rPr lang="en-GB" sz="2400" dirty="0" smtClean="0">
                <a:solidFill>
                  <a:schemeClr val="accent2"/>
                </a:solidFill>
                <a:ea typeface="ＭＳ Ｐゴシック" pitchFamily="34" charset="-128"/>
              </a:rPr>
              <a:t>submit a </a:t>
            </a:r>
            <a:r>
              <a:rPr lang="en-GB" sz="2400" dirty="0" smtClean="0">
                <a:solidFill>
                  <a:schemeClr val="accent2"/>
                </a:solidFill>
                <a:ea typeface="ＭＳ Ｐゴシック" pitchFamily="34" charset="-128"/>
              </a:rPr>
              <a:t>final version of the DMP in your institutional repository? </a:t>
            </a:r>
          </a:p>
          <a:p>
            <a:pPr marL="914400" lvl="1" indent="-457200" eaLnBrk="0" hangingPunct="0">
              <a:spcBef>
                <a:spcPts val="600"/>
              </a:spcBef>
              <a:spcAft>
                <a:spcPts val="2400"/>
              </a:spcAft>
              <a:buClr>
                <a:schemeClr val="accent1"/>
              </a:buClr>
              <a:buSzPct val="100000"/>
              <a:buFont typeface="Wingdings" pitchFamily="2" charset="2"/>
              <a:buChar char="§"/>
            </a:pPr>
            <a:endParaRPr lang="en-GB" sz="2400" dirty="0" smtClean="0">
              <a:solidFill>
                <a:schemeClr val="accent2"/>
              </a:solidFill>
              <a:ea typeface="ＭＳ Ｐゴシック" pitchFamily="34" charset="-128"/>
            </a:endParaRPr>
          </a:p>
        </p:txBody>
      </p:sp>
      <p:sp>
        <p:nvSpPr>
          <p:cNvPr id="3" name="Title 1"/>
          <p:cNvSpPr txBox="1">
            <a:spLocks/>
          </p:cNvSpPr>
          <p:nvPr/>
        </p:nvSpPr>
        <p:spPr bwMode="auto">
          <a:xfrm>
            <a:off x="0" y="476672"/>
            <a:ext cx="9144000" cy="936104"/>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kern="0" dirty="0" smtClean="0"/>
              <a:t>Local workflow considerations</a:t>
            </a:r>
            <a:endParaRPr lang="en-GB" kern="0" dirty="0"/>
          </a:p>
        </p:txBody>
      </p:sp>
    </p:spTree>
    <p:extLst>
      <p:ext uri="{BB962C8B-B14F-4D97-AF65-F5344CB8AC3E}">
        <p14:creationId xmlns:p14="http://schemas.microsoft.com/office/powerpoint/2010/main" val="372003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1524846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0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a:t>
            </a:r>
            <a:r>
              <a:rPr lang="en-GB" dirty="0" smtClean="0"/>
              <a:t>RDM costs </a:t>
            </a:r>
            <a:r>
              <a:rPr lang="en-GB" dirty="0" smtClean="0"/>
              <a:t>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a:t>
            </a:r>
            <a:r>
              <a:rPr lang="en-GB" sz="2400" dirty="0" smtClean="0"/>
              <a:t>only </a:t>
            </a:r>
          </a:p>
          <a:p>
            <a:pPr>
              <a:spcAft>
                <a:spcPts val="2400"/>
              </a:spcAft>
            </a:pPr>
            <a:r>
              <a:rPr lang="en-GB" dirty="0" smtClean="0"/>
              <a:t>Up front payments </a:t>
            </a:r>
            <a:r>
              <a:rPr lang="en-GB" sz="2400" dirty="0" smtClean="0"/>
              <a:t>could </a:t>
            </a:r>
            <a:r>
              <a:rPr lang="en-GB" sz="2400" dirty="0" smtClean="0"/>
              <a:t>be </a:t>
            </a:r>
            <a:r>
              <a:rPr lang="en-GB" sz="2400" dirty="0" smtClean="0"/>
              <a:t>included as in-project costs (e.g. </a:t>
            </a:r>
            <a:r>
              <a:rPr lang="en-GB" sz="2400" dirty="0" err="1" smtClean="0"/>
              <a:t>Arkivum</a:t>
            </a:r>
            <a:r>
              <a:rPr lang="en-GB" sz="2400" dirty="0" smtClean="0"/>
              <a:t>)</a:t>
            </a:r>
            <a:endParaRPr lang="en-GB" sz="2400" dirty="0" smtClean="0"/>
          </a:p>
          <a:p>
            <a:pPr>
              <a:spcBef>
                <a:spcPts val="0"/>
              </a:spcBef>
              <a:spcAft>
                <a:spcPts val="600"/>
              </a:spcAft>
            </a:pPr>
            <a:r>
              <a:rPr lang="en-GB" sz="2400" dirty="0" smtClean="0"/>
              <a:t>Justify your budget request – be specific about additional costs relating to: </a:t>
            </a:r>
            <a:endParaRPr lang="en-GB" sz="2400" dirty="0" smtClean="0"/>
          </a:p>
          <a:p>
            <a:pPr lvl="1">
              <a:spcBef>
                <a:spcPts val="0"/>
              </a:spcBef>
            </a:pPr>
            <a:r>
              <a:rPr lang="en-GB" sz="2000" dirty="0" smtClean="0"/>
              <a:t>collecting </a:t>
            </a:r>
            <a:r>
              <a:rPr lang="en-GB" sz="2000" dirty="0" smtClean="0"/>
              <a:t>data </a:t>
            </a:r>
          </a:p>
          <a:p>
            <a:pPr lvl="1">
              <a:spcBef>
                <a:spcPts val="0"/>
              </a:spcBef>
            </a:pPr>
            <a:r>
              <a:rPr lang="en-GB" sz="2000" dirty="0" smtClean="0"/>
              <a:t>curating </a:t>
            </a:r>
            <a:r>
              <a:rPr lang="en-GB" sz="2000" dirty="0" smtClean="0"/>
              <a:t>data </a:t>
            </a:r>
          </a:p>
          <a:p>
            <a:pPr lvl="1">
              <a:spcBef>
                <a:spcPts val="0"/>
              </a:spcBef>
            </a:pPr>
            <a:r>
              <a:rPr lang="en-GB" sz="2000" dirty="0" smtClean="0"/>
              <a:t>analysing </a:t>
            </a:r>
            <a:r>
              <a:rPr lang="en-GB" sz="2000" dirty="0" smtClean="0"/>
              <a:t>data </a:t>
            </a:r>
          </a:p>
          <a:p>
            <a:pPr lvl="1">
              <a:spcBef>
                <a:spcPts val="0"/>
              </a:spcBef>
            </a:pPr>
            <a:r>
              <a:rPr lang="en-GB" sz="2000" dirty="0" smtClean="0"/>
              <a:t>preservation </a:t>
            </a:r>
            <a:r>
              <a:rPr lang="en-GB" sz="2000" dirty="0" smtClean="0"/>
              <a:t>and </a:t>
            </a:r>
            <a:r>
              <a:rPr lang="en-GB" sz="2000" dirty="0" smtClean="0"/>
              <a:t>sharing</a:t>
            </a:r>
          </a:p>
          <a:p>
            <a:pPr marL="457200" lvl="1" indent="0">
              <a:spcBef>
                <a:spcPts val="0"/>
              </a:spcBef>
              <a:buNone/>
            </a:pPr>
            <a:endParaRPr lang="en-GB" dirty="0" smtClean="0"/>
          </a:p>
          <a:p>
            <a:pPr marL="457200" lvl="1" indent="0" algn="ctr">
              <a:spcBef>
                <a:spcPts val="0"/>
              </a:spcBef>
              <a:buNone/>
            </a:pPr>
            <a:r>
              <a:rPr lang="en-GB" dirty="0" smtClean="0"/>
              <a:t>UK Data Service costing checklist can help </a:t>
            </a:r>
          </a:p>
          <a:p>
            <a:pPr marL="457200" lvl="1" indent="0" algn="ctr">
              <a:spcBef>
                <a:spcPts val="0"/>
              </a:spcBef>
              <a:buNone/>
            </a:pPr>
            <a:r>
              <a:rPr lang="en-GB" dirty="0" smtClean="0">
                <a:hlinkClick r:id="rId3"/>
              </a:rPr>
              <a:t>http</a:t>
            </a:r>
            <a:r>
              <a:rPr lang="en-GB" dirty="0">
                <a:hlinkClick r:id="rId3"/>
              </a:rPr>
              <a:t>://</a:t>
            </a:r>
            <a:r>
              <a:rPr lang="en-GB" dirty="0" err="1" smtClean="0">
                <a:hlinkClick r:id="rId3"/>
              </a:rPr>
              <a:t>www.data-archive.ac.uk</a:t>
            </a:r>
            <a:r>
              <a:rPr lang="en-GB" dirty="0" smtClean="0">
                <a:hlinkClick r:id="rId3"/>
              </a:rPr>
              <a:t>/media/247429/</a:t>
            </a:r>
            <a:r>
              <a:rPr lang="en-GB" dirty="0" err="1" smtClean="0">
                <a:hlinkClick r:id="rId3"/>
              </a:rPr>
              <a:t>costingtool.pdf</a:t>
            </a:r>
            <a:r>
              <a:rPr lang="en-GB" dirty="0" smtClean="0"/>
              <a:t> </a:t>
            </a:r>
            <a:endParaRPr lang="en-GB" sz="2000" dirty="0" smtClean="0"/>
          </a:p>
          <a:p>
            <a:endParaRPr lang="en-GB" dirty="0"/>
          </a:p>
        </p:txBody>
      </p:sp>
    </p:spTree>
    <p:extLst>
      <p:ext uri="{BB962C8B-B14F-4D97-AF65-F5344CB8AC3E}">
        <p14:creationId xmlns:p14="http://schemas.microsoft.com/office/powerpoint/2010/main" val="2609543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800" dirty="0" smtClean="0"/>
              <a:t>Justified RDM costs will not detract from the competitiveness of your proposal. </a:t>
            </a:r>
            <a:endParaRPr lang="en-GB" sz="2800" dirty="0" smtClean="0"/>
          </a:p>
          <a:p>
            <a:pPr>
              <a:spcAft>
                <a:spcPts val="2400"/>
              </a:spcAft>
            </a:pPr>
            <a:r>
              <a:rPr lang="en-GB" sz="2800" dirty="0" smtClean="0"/>
              <a:t>Data management planning can help to make </a:t>
            </a:r>
            <a:r>
              <a:rPr lang="en-GB" sz="2800" dirty="0" smtClean="0"/>
              <a:t>clear what </a:t>
            </a:r>
            <a:r>
              <a:rPr lang="en-GB" sz="2800" dirty="0" smtClean="0"/>
              <a:t>activities need to be charged </a:t>
            </a:r>
            <a:r>
              <a:rPr lang="en-GB" sz="2800" dirty="0" smtClean="0"/>
              <a:t>against a grant </a:t>
            </a:r>
            <a:r>
              <a:rPr lang="en-GB" sz="2800" dirty="0" smtClean="0"/>
              <a:t>(e.g., data cleaning).</a:t>
            </a:r>
            <a:endParaRPr lang="en-GB" sz="2800" dirty="0" smtClean="0"/>
          </a:p>
          <a:p>
            <a:pPr>
              <a:spcAft>
                <a:spcPts val="2400"/>
              </a:spcAft>
            </a:pPr>
            <a:r>
              <a:rPr lang="en-GB" sz="2800" dirty="0" smtClean="0"/>
              <a:t>The cost of RDM is project-specific and entirely depends on the type of work</a:t>
            </a:r>
            <a:r>
              <a:rPr lang="en-GB" sz="2800" dirty="0" smtClean="0"/>
              <a:t>.</a:t>
            </a:r>
            <a:endParaRPr lang="en-GB" sz="2800" dirty="0" smtClean="0"/>
          </a:p>
        </p:txBody>
      </p:sp>
    </p:spTree>
    <p:extLst>
      <p:ext uri="{BB962C8B-B14F-4D97-AF65-F5344CB8AC3E}">
        <p14:creationId xmlns:p14="http://schemas.microsoft.com/office/powerpoint/2010/main" val="148615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Thanks –any questions?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8577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7772400" cy="3352800"/>
          </a:xfrm>
        </p:spPr>
        <p:txBody>
          <a:bodyPr/>
          <a:lstStyle/>
          <a:p>
            <a:pPr marL="0" lvl="0" indent="0">
              <a:buNone/>
            </a:pPr>
            <a:r>
              <a:rPr lang="en-US" dirty="0" smtClean="0"/>
              <a:t>2. Which </a:t>
            </a:r>
            <a:r>
              <a:rPr lang="en-US" dirty="0"/>
              <a:t>RCUK funders expect researchers to submit data management and sharing plans as part of their grant application?</a:t>
            </a:r>
            <a:endParaRPr lang="en-GB" dirty="0"/>
          </a:p>
          <a:p>
            <a:pPr marL="0" indent="0">
              <a:buNone/>
            </a:pPr>
            <a:r>
              <a:rPr lang="en-US" dirty="0"/>
              <a:t> </a:t>
            </a:r>
            <a:endParaRPr lang="en-GB" dirty="0"/>
          </a:p>
          <a:p>
            <a:pPr marL="0" lvl="0" indent="0">
              <a:lnSpc>
                <a:spcPct val="200000"/>
              </a:lnSpc>
              <a:buNone/>
            </a:pPr>
            <a:r>
              <a:rPr lang="en-US" dirty="0" smtClean="0"/>
              <a:t>a) All </a:t>
            </a:r>
            <a:r>
              <a:rPr lang="en-US" dirty="0"/>
              <a:t>of them</a:t>
            </a:r>
            <a:endParaRPr lang="en-GB" dirty="0"/>
          </a:p>
          <a:p>
            <a:pPr marL="0" lvl="0" indent="0">
              <a:lnSpc>
                <a:spcPct val="200000"/>
              </a:lnSpc>
              <a:buNone/>
            </a:pPr>
            <a:r>
              <a:rPr lang="en-US" dirty="0" smtClean="0"/>
              <a:t>b) None </a:t>
            </a:r>
            <a:r>
              <a:rPr lang="en-US" dirty="0"/>
              <a:t>of them</a:t>
            </a:r>
            <a:endParaRPr lang="en-GB" dirty="0"/>
          </a:p>
          <a:p>
            <a:pPr marL="0" lvl="0" indent="0">
              <a:lnSpc>
                <a:spcPct val="200000"/>
              </a:lnSpc>
              <a:buNone/>
            </a:pPr>
            <a:r>
              <a:rPr lang="en-US" dirty="0" smtClean="0"/>
              <a:t>c) Some </a:t>
            </a:r>
            <a:r>
              <a:rPr lang="en-US" dirty="0"/>
              <a:t>of them</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25099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772400" cy="3352800"/>
          </a:xfrm>
        </p:spPr>
        <p:txBody>
          <a:bodyPr/>
          <a:lstStyle/>
          <a:p>
            <a:pPr marL="0" lvl="0" indent="0">
              <a:buNone/>
            </a:pPr>
            <a:r>
              <a:rPr lang="en-US" dirty="0" smtClean="0"/>
              <a:t>3. When </a:t>
            </a:r>
            <a:r>
              <a:rPr lang="en-US" dirty="0"/>
              <a:t>are researchers in receipt of RCUK grants expected to make their data available?</a:t>
            </a:r>
            <a:endParaRPr lang="en-GB" dirty="0"/>
          </a:p>
          <a:p>
            <a:pPr marL="0" indent="0">
              <a:buNone/>
            </a:pPr>
            <a:endParaRPr lang="en-GB" dirty="0"/>
          </a:p>
          <a:p>
            <a:pPr marL="0" lvl="0" indent="0">
              <a:lnSpc>
                <a:spcPct val="200000"/>
              </a:lnSpc>
              <a:buNone/>
            </a:pPr>
            <a:r>
              <a:rPr lang="en-US" dirty="0" smtClean="0"/>
              <a:t>a) as </a:t>
            </a:r>
            <a:r>
              <a:rPr lang="en-US" dirty="0"/>
              <a:t>soon as possible, typically on publication of results</a:t>
            </a:r>
            <a:endParaRPr lang="en-GB" dirty="0"/>
          </a:p>
          <a:p>
            <a:pPr marL="0" lvl="0" indent="0">
              <a:lnSpc>
                <a:spcPct val="200000"/>
              </a:lnSpc>
              <a:buNone/>
            </a:pPr>
            <a:r>
              <a:rPr lang="en-US" dirty="0" smtClean="0"/>
              <a:t>b) within </a:t>
            </a:r>
            <a:r>
              <a:rPr lang="en-US" dirty="0"/>
              <a:t>3 years of the end of the award</a:t>
            </a:r>
            <a:endParaRPr lang="en-GB" dirty="0"/>
          </a:p>
          <a:p>
            <a:pPr marL="0" lvl="0" indent="0">
              <a:lnSpc>
                <a:spcPct val="200000"/>
              </a:lnSpc>
              <a:buNone/>
            </a:pPr>
            <a:r>
              <a:rPr lang="en-US" dirty="0" smtClean="0"/>
              <a:t>c) it’s </a:t>
            </a:r>
            <a:r>
              <a:rPr lang="en-US" dirty="0"/>
              <a:t>up to the researcher to decide</a:t>
            </a:r>
            <a:endParaRPr lang="en-GB" dirty="0"/>
          </a:p>
          <a:p>
            <a:pPr marL="0" lvl="0" indent="0">
              <a:lnSpc>
                <a:spcPct val="200000"/>
              </a:lnSpc>
              <a:buNone/>
            </a:pPr>
            <a:r>
              <a:rPr lang="en-US" dirty="0" smtClean="0"/>
              <a:t>d) never</a:t>
            </a:r>
            <a:endParaRPr lang="en-GB" dirty="0"/>
          </a:p>
          <a:p>
            <a:endParaRPr lang="en-GB" dirty="0"/>
          </a:p>
        </p:txBody>
      </p:sp>
    </p:spTree>
    <p:extLst>
      <p:ext uri="{BB962C8B-B14F-4D97-AF65-F5344CB8AC3E}">
        <p14:creationId xmlns:p14="http://schemas.microsoft.com/office/powerpoint/2010/main" val="221786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92696"/>
            <a:ext cx="7772400" cy="3352800"/>
          </a:xfrm>
        </p:spPr>
        <p:txBody>
          <a:bodyPr/>
          <a:lstStyle/>
          <a:p>
            <a:pPr marL="0" lvl="0" indent="0">
              <a:buNone/>
            </a:pPr>
            <a:r>
              <a:rPr lang="en-US" dirty="0" smtClean="0"/>
              <a:t>4. Will </a:t>
            </a:r>
            <a:r>
              <a:rPr lang="en-US" dirty="0"/>
              <a:t>RCUK funders consider withholding the final grant payment if data are not offered for deposit at designated data </a:t>
            </a:r>
            <a:r>
              <a:rPr lang="en-US" dirty="0" err="1"/>
              <a:t>centres</a:t>
            </a:r>
            <a:r>
              <a:rPr lang="en-US" dirty="0"/>
              <a:t>?</a:t>
            </a:r>
            <a:endParaRPr lang="en-GB" dirty="0"/>
          </a:p>
          <a:p>
            <a:pPr marL="0" indent="0">
              <a:buNone/>
            </a:pPr>
            <a:r>
              <a:rPr lang="en-US" dirty="0"/>
              <a:t> </a:t>
            </a:r>
            <a:endParaRPr lang="en-GB" dirty="0"/>
          </a:p>
          <a:p>
            <a:pPr marL="0" lvl="0" indent="0">
              <a:lnSpc>
                <a:spcPct val="200000"/>
              </a:lnSpc>
              <a:buNone/>
            </a:pPr>
            <a:r>
              <a:rPr lang="en-US" dirty="0" smtClean="0"/>
              <a:t>a) Yes</a:t>
            </a:r>
            <a:endParaRPr lang="en-GB" dirty="0"/>
          </a:p>
          <a:p>
            <a:pPr marL="0" lvl="0" indent="0">
              <a:lnSpc>
                <a:spcPct val="200000"/>
              </a:lnSpc>
              <a:buNone/>
            </a:pPr>
            <a:r>
              <a:rPr lang="en-US" dirty="0" smtClean="0"/>
              <a:t>b) No </a:t>
            </a:r>
            <a:endParaRPr lang="en-GB" dirty="0"/>
          </a:p>
          <a:p>
            <a:endParaRPr lang="en-GB" dirty="0"/>
          </a:p>
        </p:txBody>
      </p:sp>
    </p:spTree>
    <p:extLst>
      <p:ext uri="{BB962C8B-B14F-4D97-AF65-F5344CB8AC3E}">
        <p14:creationId xmlns:p14="http://schemas.microsoft.com/office/powerpoint/2010/main" val="280401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772400" cy="3352800"/>
          </a:xfrm>
        </p:spPr>
        <p:txBody>
          <a:bodyPr/>
          <a:lstStyle/>
          <a:p>
            <a:pPr marL="0" lvl="0" indent="0">
              <a:buNone/>
            </a:pPr>
            <a:r>
              <a:rPr lang="en-US" dirty="0" smtClean="0"/>
              <a:t>5. Will </a:t>
            </a:r>
            <a:r>
              <a:rPr lang="en-US" dirty="0"/>
              <a:t>RCUK funders  provide additional funds to cover the costs </a:t>
            </a:r>
            <a:r>
              <a:rPr lang="en-US" dirty="0" smtClean="0"/>
              <a:t>associated </a:t>
            </a:r>
            <a:r>
              <a:rPr lang="en-US" dirty="0"/>
              <a:t>with data management and sharing?</a:t>
            </a:r>
            <a:endParaRPr lang="en-GB" dirty="0"/>
          </a:p>
          <a:p>
            <a:pPr marL="0" indent="0">
              <a:buNone/>
            </a:pPr>
            <a:r>
              <a:rPr lang="en-US" dirty="0"/>
              <a:t> </a:t>
            </a:r>
            <a:endParaRPr lang="en-GB" dirty="0"/>
          </a:p>
          <a:p>
            <a:pPr marL="0" lvl="0" indent="0">
              <a:lnSpc>
                <a:spcPct val="200000"/>
              </a:lnSpc>
              <a:buNone/>
            </a:pPr>
            <a:r>
              <a:rPr lang="en-US" dirty="0" smtClean="0"/>
              <a:t>a) Yes</a:t>
            </a:r>
            <a:endParaRPr lang="en-GB" dirty="0"/>
          </a:p>
          <a:p>
            <a:pPr marL="0" lvl="0" indent="0">
              <a:lnSpc>
                <a:spcPct val="200000"/>
              </a:lnSpc>
              <a:buNone/>
            </a:pPr>
            <a:r>
              <a:rPr lang="en-US" dirty="0" smtClean="0"/>
              <a:t>b) No</a:t>
            </a:r>
            <a:endParaRPr lang="en-GB" dirty="0"/>
          </a:p>
          <a:p>
            <a:pPr marL="0" indent="0">
              <a:buNone/>
            </a:pPr>
            <a:endParaRPr lang="en-GB" dirty="0"/>
          </a:p>
        </p:txBody>
      </p:sp>
    </p:spTree>
    <p:extLst>
      <p:ext uri="{BB962C8B-B14F-4D97-AF65-F5344CB8AC3E}">
        <p14:creationId xmlns:p14="http://schemas.microsoft.com/office/powerpoint/2010/main" val="126913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63544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998532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2108</TotalTime>
  <Words>2733</Words>
  <Application>Microsoft Office PowerPoint</Application>
  <PresentationFormat>On-screen Show (4:3)</PresentationFormat>
  <Paragraphs>352</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1_Blank Presentation</vt:lpstr>
      <vt:lpstr>Introduction to RDM and Data Management Planning </vt:lpstr>
      <vt:lpstr>About this course</vt:lpstr>
      <vt:lpstr>… a quick quiz</vt:lpstr>
      <vt:lpstr>PowerPoint Presentation</vt:lpstr>
      <vt:lpstr>PowerPoint Presentation</vt:lpstr>
      <vt:lpstr>PowerPoint Presentation</vt:lpstr>
      <vt:lpstr>PowerPoint Presentation</vt:lpstr>
      <vt:lpstr>Data Management Planning</vt:lpstr>
      <vt:lpstr>PowerPoint Presentation</vt:lpstr>
      <vt:lpstr>Funders’ expectations of public access</vt:lpstr>
      <vt:lpstr>Research funder data policies</vt:lpstr>
      <vt:lpstr>Ultimately funders expect:</vt:lpstr>
      <vt:lpstr>PowerPoint Presentation</vt:lpstr>
      <vt:lpstr>Data Management Planning</vt:lpstr>
      <vt:lpstr>Benefits related to sharing data</vt:lpstr>
      <vt:lpstr>Who is involved in data sharing? </vt:lpstr>
      <vt:lpstr>Considerations </vt:lpstr>
      <vt:lpstr>Use appropriate repositories - institutional</vt:lpstr>
      <vt:lpstr>Use appropriate repositories - external</vt:lpstr>
      <vt:lpstr>Data Catalogues</vt:lpstr>
      <vt:lpstr>Tips for improving data reuse</vt:lpstr>
      <vt:lpstr>Data Management Planning</vt:lpstr>
      <vt:lpstr>What is a data management plan (DMP)?</vt:lpstr>
      <vt:lpstr>They typically want a short (c.1-2pp)  statement covering:</vt:lpstr>
      <vt:lpstr>Research funders have DMP requirements</vt:lpstr>
      <vt:lpstr>PowerPoint Presentation</vt:lpstr>
      <vt:lpstr>Why bother? </vt:lpstr>
      <vt:lpstr>PowerPoint Presentation</vt:lpstr>
      <vt:lpstr>Tips for writing DMPs</vt:lpstr>
      <vt:lpstr>PowerPoint Presentation</vt:lpstr>
      <vt:lpstr>Data Management Planning</vt:lpstr>
      <vt:lpstr>Research funders’ policies</vt:lpstr>
      <vt:lpstr>How should RDM costs be included?</vt:lpstr>
      <vt:lpstr>Key messages</vt:lpstr>
      <vt:lpstr>Thanks –any questions? </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208</cp:revision>
  <cp:lastPrinted>2014-06-03T16:34:26Z</cp:lastPrinted>
  <dcterms:created xsi:type="dcterms:W3CDTF">2013-04-05T08:58:21Z</dcterms:created>
  <dcterms:modified xsi:type="dcterms:W3CDTF">2015-07-01T11:41:05Z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